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4" r:id="rId2"/>
    <p:sldId id="275" r:id="rId3"/>
    <p:sldId id="278" r:id="rId4"/>
    <p:sldId id="277" r:id="rId5"/>
    <p:sldId id="279" r:id="rId6"/>
    <p:sldId id="1649" r:id="rId7"/>
    <p:sldId id="281" r:id="rId8"/>
    <p:sldId id="282" r:id="rId9"/>
    <p:sldId id="283" r:id="rId10"/>
    <p:sldId id="1650" r:id="rId11"/>
    <p:sldId id="284" r:id="rId12"/>
    <p:sldId id="288" r:id="rId13"/>
    <p:sldId id="291" r:id="rId14"/>
    <p:sldId id="292" r:id="rId15"/>
    <p:sldId id="286" r:id="rId16"/>
    <p:sldId id="287" r:id="rId17"/>
    <p:sldId id="293" r:id="rId18"/>
    <p:sldId id="29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775847-28EB-4C73-AB26-37D2E78E68A3}" type="datetimeFigureOut">
              <a:rPr lang="en-GB" smtClean="0"/>
              <a:t>07/09/2021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9672BF-3C7E-471E-AB37-5D2C9D44A7BE}" type="slidenum">
              <a:rPr lang="en-GB" smtClean="0"/>
              <a:t>‹#›</a:t>
            </a:fld>
            <a:endParaRPr lang="en-GB"/>
          </a:p>
        </p:txBody>
      </p:sp>
    </p:spTree>
    <p:extLst>
      <p:ext uri="{BB962C8B-B14F-4D97-AF65-F5344CB8AC3E}">
        <p14:creationId xmlns:p14="http://schemas.microsoft.com/office/powerpoint/2010/main" val="2249046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1</a:t>
            </a:fld>
            <a:endParaRPr lang="en-US" altLang="en-US" dirty="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6211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CA774-5C02-4699-AF40-A40485B1681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DF1B5AF-C504-4703-A489-912A910617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DBBC7F3-B5FC-45BD-9A6B-96A8297A9C36}"/>
              </a:ext>
            </a:extLst>
          </p:cNvPr>
          <p:cNvSpPr>
            <a:spLocks noGrp="1"/>
          </p:cNvSpPr>
          <p:nvPr>
            <p:ph type="dt" sz="half" idx="10"/>
          </p:nvPr>
        </p:nvSpPr>
        <p:spPr/>
        <p:txBody>
          <a:bodyPr/>
          <a:lstStyle/>
          <a:p>
            <a:fld id="{B7DE68C4-8677-4221-BCD8-8350051B4AE0}" type="datetimeFigureOut">
              <a:rPr lang="en-GB" smtClean="0"/>
              <a:t>07/09/2021</a:t>
            </a:fld>
            <a:endParaRPr lang="en-GB"/>
          </a:p>
        </p:txBody>
      </p:sp>
      <p:sp>
        <p:nvSpPr>
          <p:cNvPr id="5" name="Footer Placeholder 4">
            <a:extLst>
              <a:ext uri="{FF2B5EF4-FFF2-40B4-BE49-F238E27FC236}">
                <a16:creationId xmlns:a16="http://schemas.microsoft.com/office/drawing/2014/main" id="{7584757C-2002-4FD4-B45A-4D2D75F1B2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A5E9A8-0816-467C-BE26-EB303614361E}"/>
              </a:ext>
            </a:extLst>
          </p:cNvPr>
          <p:cNvSpPr>
            <a:spLocks noGrp="1"/>
          </p:cNvSpPr>
          <p:nvPr>
            <p:ph type="sldNum" sz="quarter" idx="12"/>
          </p:nvPr>
        </p:nvSpPr>
        <p:spPr/>
        <p:txBody>
          <a:bodyPr/>
          <a:lstStyle/>
          <a:p>
            <a:fld id="{42321ED9-D0A3-4BFB-9E43-6F895C7F848C}" type="slidenum">
              <a:rPr lang="en-GB" smtClean="0"/>
              <a:t>‹#›</a:t>
            </a:fld>
            <a:endParaRPr lang="en-GB"/>
          </a:p>
        </p:txBody>
      </p:sp>
    </p:spTree>
    <p:extLst>
      <p:ext uri="{BB962C8B-B14F-4D97-AF65-F5344CB8AC3E}">
        <p14:creationId xmlns:p14="http://schemas.microsoft.com/office/powerpoint/2010/main" val="628965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00CC1-6AF1-47A4-8AB0-FBE231DDDD7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7A69CF1-47F3-4512-B0BD-431006A252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B5066C-41F7-48A1-8EF3-E148D267525C}"/>
              </a:ext>
            </a:extLst>
          </p:cNvPr>
          <p:cNvSpPr>
            <a:spLocks noGrp="1"/>
          </p:cNvSpPr>
          <p:nvPr>
            <p:ph type="dt" sz="half" idx="10"/>
          </p:nvPr>
        </p:nvSpPr>
        <p:spPr/>
        <p:txBody>
          <a:bodyPr/>
          <a:lstStyle/>
          <a:p>
            <a:fld id="{B7DE68C4-8677-4221-BCD8-8350051B4AE0}" type="datetimeFigureOut">
              <a:rPr lang="en-GB" smtClean="0"/>
              <a:t>07/09/2021</a:t>
            </a:fld>
            <a:endParaRPr lang="en-GB"/>
          </a:p>
        </p:txBody>
      </p:sp>
      <p:sp>
        <p:nvSpPr>
          <p:cNvPr id="5" name="Footer Placeholder 4">
            <a:extLst>
              <a:ext uri="{FF2B5EF4-FFF2-40B4-BE49-F238E27FC236}">
                <a16:creationId xmlns:a16="http://schemas.microsoft.com/office/drawing/2014/main" id="{F0DF0783-666F-4D57-BB0C-A99E93FD34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22E951-46BC-4C24-803B-649333A3B1FB}"/>
              </a:ext>
            </a:extLst>
          </p:cNvPr>
          <p:cNvSpPr>
            <a:spLocks noGrp="1"/>
          </p:cNvSpPr>
          <p:nvPr>
            <p:ph type="sldNum" sz="quarter" idx="12"/>
          </p:nvPr>
        </p:nvSpPr>
        <p:spPr/>
        <p:txBody>
          <a:bodyPr/>
          <a:lstStyle/>
          <a:p>
            <a:fld id="{42321ED9-D0A3-4BFB-9E43-6F895C7F848C}" type="slidenum">
              <a:rPr lang="en-GB" smtClean="0"/>
              <a:t>‹#›</a:t>
            </a:fld>
            <a:endParaRPr lang="en-GB"/>
          </a:p>
        </p:txBody>
      </p:sp>
    </p:spTree>
    <p:extLst>
      <p:ext uri="{BB962C8B-B14F-4D97-AF65-F5344CB8AC3E}">
        <p14:creationId xmlns:p14="http://schemas.microsoft.com/office/powerpoint/2010/main" val="283807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B0AF65-733A-425B-8464-28C4A75EEA1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6063D27-A674-4381-9D53-F765F66124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55E817-2C35-4273-B42D-7826DBE46694}"/>
              </a:ext>
            </a:extLst>
          </p:cNvPr>
          <p:cNvSpPr>
            <a:spLocks noGrp="1"/>
          </p:cNvSpPr>
          <p:nvPr>
            <p:ph type="dt" sz="half" idx="10"/>
          </p:nvPr>
        </p:nvSpPr>
        <p:spPr/>
        <p:txBody>
          <a:bodyPr/>
          <a:lstStyle/>
          <a:p>
            <a:fld id="{B7DE68C4-8677-4221-BCD8-8350051B4AE0}" type="datetimeFigureOut">
              <a:rPr lang="en-GB" smtClean="0"/>
              <a:t>07/09/2021</a:t>
            </a:fld>
            <a:endParaRPr lang="en-GB"/>
          </a:p>
        </p:txBody>
      </p:sp>
      <p:sp>
        <p:nvSpPr>
          <p:cNvPr id="5" name="Footer Placeholder 4">
            <a:extLst>
              <a:ext uri="{FF2B5EF4-FFF2-40B4-BE49-F238E27FC236}">
                <a16:creationId xmlns:a16="http://schemas.microsoft.com/office/drawing/2014/main" id="{7462B4F8-5359-473E-837F-A4D8AB705A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608654-1017-4772-A677-28A79ED13B90}"/>
              </a:ext>
            </a:extLst>
          </p:cNvPr>
          <p:cNvSpPr>
            <a:spLocks noGrp="1"/>
          </p:cNvSpPr>
          <p:nvPr>
            <p:ph type="sldNum" sz="quarter" idx="12"/>
          </p:nvPr>
        </p:nvSpPr>
        <p:spPr/>
        <p:txBody>
          <a:bodyPr/>
          <a:lstStyle/>
          <a:p>
            <a:fld id="{42321ED9-D0A3-4BFB-9E43-6F895C7F848C}" type="slidenum">
              <a:rPr lang="en-GB" smtClean="0"/>
              <a:t>‹#›</a:t>
            </a:fld>
            <a:endParaRPr lang="en-GB"/>
          </a:p>
        </p:txBody>
      </p:sp>
    </p:spTree>
    <p:extLst>
      <p:ext uri="{BB962C8B-B14F-4D97-AF65-F5344CB8AC3E}">
        <p14:creationId xmlns:p14="http://schemas.microsoft.com/office/powerpoint/2010/main" val="41057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EEC50-01B3-4E48-B8D6-BA50783A323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B0B601D-B75E-4BDB-865C-A7DC6E5A8C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787F96-6F00-462F-B683-E5D466C69D5C}"/>
              </a:ext>
            </a:extLst>
          </p:cNvPr>
          <p:cNvSpPr>
            <a:spLocks noGrp="1"/>
          </p:cNvSpPr>
          <p:nvPr>
            <p:ph type="dt" sz="half" idx="10"/>
          </p:nvPr>
        </p:nvSpPr>
        <p:spPr/>
        <p:txBody>
          <a:bodyPr/>
          <a:lstStyle/>
          <a:p>
            <a:fld id="{B7DE68C4-8677-4221-BCD8-8350051B4AE0}" type="datetimeFigureOut">
              <a:rPr lang="en-GB" smtClean="0"/>
              <a:t>07/09/2021</a:t>
            </a:fld>
            <a:endParaRPr lang="en-GB"/>
          </a:p>
        </p:txBody>
      </p:sp>
      <p:sp>
        <p:nvSpPr>
          <p:cNvPr id="5" name="Footer Placeholder 4">
            <a:extLst>
              <a:ext uri="{FF2B5EF4-FFF2-40B4-BE49-F238E27FC236}">
                <a16:creationId xmlns:a16="http://schemas.microsoft.com/office/drawing/2014/main" id="{86DB7B74-CA51-407C-8687-61D6A45640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1B6E31-F0DD-4155-933D-BEF313F2193E}"/>
              </a:ext>
            </a:extLst>
          </p:cNvPr>
          <p:cNvSpPr>
            <a:spLocks noGrp="1"/>
          </p:cNvSpPr>
          <p:nvPr>
            <p:ph type="sldNum" sz="quarter" idx="12"/>
          </p:nvPr>
        </p:nvSpPr>
        <p:spPr/>
        <p:txBody>
          <a:bodyPr/>
          <a:lstStyle/>
          <a:p>
            <a:fld id="{42321ED9-D0A3-4BFB-9E43-6F895C7F848C}" type="slidenum">
              <a:rPr lang="en-GB" smtClean="0"/>
              <a:t>‹#›</a:t>
            </a:fld>
            <a:endParaRPr lang="en-GB"/>
          </a:p>
        </p:txBody>
      </p:sp>
    </p:spTree>
    <p:extLst>
      <p:ext uri="{BB962C8B-B14F-4D97-AF65-F5344CB8AC3E}">
        <p14:creationId xmlns:p14="http://schemas.microsoft.com/office/powerpoint/2010/main" val="2710479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EDD23-1A4A-4548-9E6E-D98EFB5894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18ADAC0-7CEE-4AEC-8EB8-5622CD5686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12FA1B-1114-4665-8F8F-D7E922C37BB1}"/>
              </a:ext>
            </a:extLst>
          </p:cNvPr>
          <p:cNvSpPr>
            <a:spLocks noGrp="1"/>
          </p:cNvSpPr>
          <p:nvPr>
            <p:ph type="dt" sz="half" idx="10"/>
          </p:nvPr>
        </p:nvSpPr>
        <p:spPr/>
        <p:txBody>
          <a:bodyPr/>
          <a:lstStyle/>
          <a:p>
            <a:fld id="{B7DE68C4-8677-4221-BCD8-8350051B4AE0}" type="datetimeFigureOut">
              <a:rPr lang="en-GB" smtClean="0"/>
              <a:t>07/09/2021</a:t>
            </a:fld>
            <a:endParaRPr lang="en-GB"/>
          </a:p>
        </p:txBody>
      </p:sp>
      <p:sp>
        <p:nvSpPr>
          <p:cNvPr id="5" name="Footer Placeholder 4">
            <a:extLst>
              <a:ext uri="{FF2B5EF4-FFF2-40B4-BE49-F238E27FC236}">
                <a16:creationId xmlns:a16="http://schemas.microsoft.com/office/drawing/2014/main" id="{FE967DE5-CC63-42EB-83C9-DEDD81CF03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9BE14B-4E68-46D1-8A9B-123DA0673106}"/>
              </a:ext>
            </a:extLst>
          </p:cNvPr>
          <p:cNvSpPr>
            <a:spLocks noGrp="1"/>
          </p:cNvSpPr>
          <p:nvPr>
            <p:ph type="sldNum" sz="quarter" idx="12"/>
          </p:nvPr>
        </p:nvSpPr>
        <p:spPr/>
        <p:txBody>
          <a:bodyPr/>
          <a:lstStyle/>
          <a:p>
            <a:fld id="{42321ED9-D0A3-4BFB-9E43-6F895C7F848C}" type="slidenum">
              <a:rPr lang="en-GB" smtClean="0"/>
              <a:t>‹#›</a:t>
            </a:fld>
            <a:endParaRPr lang="en-GB"/>
          </a:p>
        </p:txBody>
      </p:sp>
    </p:spTree>
    <p:extLst>
      <p:ext uri="{BB962C8B-B14F-4D97-AF65-F5344CB8AC3E}">
        <p14:creationId xmlns:p14="http://schemas.microsoft.com/office/powerpoint/2010/main" val="3164661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0E0E0-440F-4B4C-8748-A2241395FCF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62675CB-2E55-4CDC-AB1E-2DB31685AB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95ACCCC-DCA1-4BAF-B1D0-27631EB2AE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486875E-9156-4113-AFE4-C46B52535106}"/>
              </a:ext>
            </a:extLst>
          </p:cNvPr>
          <p:cNvSpPr>
            <a:spLocks noGrp="1"/>
          </p:cNvSpPr>
          <p:nvPr>
            <p:ph type="dt" sz="half" idx="10"/>
          </p:nvPr>
        </p:nvSpPr>
        <p:spPr/>
        <p:txBody>
          <a:bodyPr/>
          <a:lstStyle/>
          <a:p>
            <a:fld id="{B7DE68C4-8677-4221-BCD8-8350051B4AE0}" type="datetimeFigureOut">
              <a:rPr lang="en-GB" smtClean="0"/>
              <a:t>07/09/2021</a:t>
            </a:fld>
            <a:endParaRPr lang="en-GB"/>
          </a:p>
        </p:txBody>
      </p:sp>
      <p:sp>
        <p:nvSpPr>
          <p:cNvPr id="6" name="Footer Placeholder 5">
            <a:extLst>
              <a:ext uri="{FF2B5EF4-FFF2-40B4-BE49-F238E27FC236}">
                <a16:creationId xmlns:a16="http://schemas.microsoft.com/office/drawing/2014/main" id="{5DAD121C-55A6-44F1-87BB-45B09C2009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5C7643B-614F-486B-8F40-8C1CCE2D1214}"/>
              </a:ext>
            </a:extLst>
          </p:cNvPr>
          <p:cNvSpPr>
            <a:spLocks noGrp="1"/>
          </p:cNvSpPr>
          <p:nvPr>
            <p:ph type="sldNum" sz="quarter" idx="12"/>
          </p:nvPr>
        </p:nvSpPr>
        <p:spPr/>
        <p:txBody>
          <a:bodyPr/>
          <a:lstStyle/>
          <a:p>
            <a:fld id="{42321ED9-D0A3-4BFB-9E43-6F895C7F848C}" type="slidenum">
              <a:rPr lang="en-GB" smtClean="0"/>
              <a:t>‹#›</a:t>
            </a:fld>
            <a:endParaRPr lang="en-GB"/>
          </a:p>
        </p:txBody>
      </p:sp>
    </p:spTree>
    <p:extLst>
      <p:ext uri="{BB962C8B-B14F-4D97-AF65-F5344CB8AC3E}">
        <p14:creationId xmlns:p14="http://schemas.microsoft.com/office/powerpoint/2010/main" val="3229380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EE182-6FB2-4520-8AA3-AA4CCD91D81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A17A7B3-1E6C-451D-9A91-B4B0B412A9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4678DE-ED03-478B-BB0E-1206184994B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C013C44-860A-4FB9-A741-F1B165A4D7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430E48-7F25-4529-A258-8D772F3E24F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CA94A35-9C51-4C57-8366-C8FDB52DEB2E}"/>
              </a:ext>
            </a:extLst>
          </p:cNvPr>
          <p:cNvSpPr>
            <a:spLocks noGrp="1"/>
          </p:cNvSpPr>
          <p:nvPr>
            <p:ph type="dt" sz="half" idx="10"/>
          </p:nvPr>
        </p:nvSpPr>
        <p:spPr/>
        <p:txBody>
          <a:bodyPr/>
          <a:lstStyle/>
          <a:p>
            <a:fld id="{B7DE68C4-8677-4221-BCD8-8350051B4AE0}" type="datetimeFigureOut">
              <a:rPr lang="en-GB" smtClean="0"/>
              <a:t>07/09/2021</a:t>
            </a:fld>
            <a:endParaRPr lang="en-GB"/>
          </a:p>
        </p:txBody>
      </p:sp>
      <p:sp>
        <p:nvSpPr>
          <p:cNvPr id="8" name="Footer Placeholder 7">
            <a:extLst>
              <a:ext uri="{FF2B5EF4-FFF2-40B4-BE49-F238E27FC236}">
                <a16:creationId xmlns:a16="http://schemas.microsoft.com/office/drawing/2014/main" id="{1A57846D-7715-4B8E-A42B-76552C9B7FA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92D9489-5861-4D79-A646-BBCA52C04100}"/>
              </a:ext>
            </a:extLst>
          </p:cNvPr>
          <p:cNvSpPr>
            <a:spLocks noGrp="1"/>
          </p:cNvSpPr>
          <p:nvPr>
            <p:ph type="sldNum" sz="quarter" idx="12"/>
          </p:nvPr>
        </p:nvSpPr>
        <p:spPr/>
        <p:txBody>
          <a:bodyPr/>
          <a:lstStyle/>
          <a:p>
            <a:fld id="{42321ED9-D0A3-4BFB-9E43-6F895C7F848C}" type="slidenum">
              <a:rPr lang="en-GB" smtClean="0"/>
              <a:t>‹#›</a:t>
            </a:fld>
            <a:endParaRPr lang="en-GB"/>
          </a:p>
        </p:txBody>
      </p:sp>
    </p:spTree>
    <p:extLst>
      <p:ext uri="{BB962C8B-B14F-4D97-AF65-F5344CB8AC3E}">
        <p14:creationId xmlns:p14="http://schemas.microsoft.com/office/powerpoint/2010/main" val="1777821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FFD89-C1F9-4227-BFA8-6898C8F6995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A7D4FB3-DEB3-47A7-B7AD-036DE794CFAD}"/>
              </a:ext>
            </a:extLst>
          </p:cNvPr>
          <p:cNvSpPr>
            <a:spLocks noGrp="1"/>
          </p:cNvSpPr>
          <p:nvPr>
            <p:ph type="dt" sz="half" idx="10"/>
          </p:nvPr>
        </p:nvSpPr>
        <p:spPr/>
        <p:txBody>
          <a:bodyPr/>
          <a:lstStyle/>
          <a:p>
            <a:fld id="{B7DE68C4-8677-4221-BCD8-8350051B4AE0}" type="datetimeFigureOut">
              <a:rPr lang="en-GB" smtClean="0"/>
              <a:t>07/09/2021</a:t>
            </a:fld>
            <a:endParaRPr lang="en-GB"/>
          </a:p>
        </p:txBody>
      </p:sp>
      <p:sp>
        <p:nvSpPr>
          <p:cNvPr id="4" name="Footer Placeholder 3">
            <a:extLst>
              <a:ext uri="{FF2B5EF4-FFF2-40B4-BE49-F238E27FC236}">
                <a16:creationId xmlns:a16="http://schemas.microsoft.com/office/drawing/2014/main" id="{83E52837-3D9D-4D02-B63B-14A4B150D1C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7F8BA71-8490-4331-8373-C55D18C5FB40}"/>
              </a:ext>
            </a:extLst>
          </p:cNvPr>
          <p:cNvSpPr>
            <a:spLocks noGrp="1"/>
          </p:cNvSpPr>
          <p:nvPr>
            <p:ph type="sldNum" sz="quarter" idx="12"/>
          </p:nvPr>
        </p:nvSpPr>
        <p:spPr/>
        <p:txBody>
          <a:bodyPr/>
          <a:lstStyle/>
          <a:p>
            <a:fld id="{42321ED9-D0A3-4BFB-9E43-6F895C7F848C}" type="slidenum">
              <a:rPr lang="en-GB" smtClean="0"/>
              <a:t>‹#›</a:t>
            </a:fld>
            <a:endParaRPr lang="en-GB"/>
          </a:p>
        </p:txBody>
      </p:sp>
    </p:spTree>
    <p:extLst>
      <p:ext uri="{BB962C8B-B14F-4D97-AF65-F5344CB8AC3E}">
        <p14:creationId xmlns:p14="http://schemas.microsoft.com/office/powerpoint/2010/main" val="3503743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1D78B1-FF2F-46E1-88AF-CD98B479CBBF}"/>
              </a:ext>
            </a:extLst>
          </p:cNvPr>
          <p:cNvSpPr>
            <a:spLocks noGrp="1"/>
          </p:cNvSpPr>
          <p:nvPr>
            <p:ph type="dt" sz="half" idx="10"/>
          </p:nvPr>
        </p:nvSpPr>
        <p:spPr/>
        <p:txBody>
          <a:bodyPr/>
          <a:lstStyle/>
          <a:p>
            <a:fld id="{B7DE68C4-8677-4221-BCD8-8350051B4AE0}" type="datetimeFigureOut">
              <a:rPr lang="en-GB" smtClean="0"/>
              <a:t>07/09/2021</a:t>
            </a:fld>
            <a:endParaRPr lang="en-GB"/>
          </a:p>
        </p:txBody>
      </p:sp>
      <p:sp>
        <p:nvSpPr>
          <p:cNvPr id="3" name="Footer Placeholder 2">
            <a:extLst>
              <a:ext uri="{FF2B5EF4-FFF2-40B4-BE49-F238E27FC236}">
                <a16:creationId xmlns:a16="http://schemas.microsoft.com/office/drawing/2014/main" id="{627299ED-F506-463C-A5FA-F845B83482C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2872F-7C35-4043-B240-103200D1BDB3}"/>
              </a:ext>
            </a:extLst>
          </p:cNvPr>
          <p:cNvSpPr>
            <a:spLocks noGrp="1"/>
          </p:cNvSpPr>
          <p:nvPr>
            <p:ph type="sldNum" sz="quarter" idx="12"/>
          </p:nvPr>
        </p:nvSpPr>
        <p:spPr/>
        <p:txBody>
          <a:bodyPr/>
          <a:lstStyle/>
          <a:p>
            <a:fld id="{42321ED9-D0A3-4BFB-9E43-6F895C7F848C}" type="slidenum">
              <a:rPr lang="en-GB" smtClean="0"/>
              <a:t>‹#›</a:t>
            </a:fld>
            <a:endParaRPr lang="en-GB"/>
          </a:p>
        </p:txBody>
      </p:sp>
    </p:spTree>
    <p:extLst>
      <p:ext uri="{BB962C8B-B14F-4D97-AF65-F5344CB8AC3E}">
        <p14:creationId xmlns:p14="http://schemas.microsoft.com/office/powerpoint/2010/main" val="2816633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B1B0D-7F99-43A4-B4AF-46BD7F5379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D182BBE-D759-4916-A177-2099A1E921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CBC1F74-EC54-4004-B769-70436204C8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FF6DB5-0496-41AA-89BF-5832E25B2C44}"/>
              </a:ext>
            </a:extLst>
          </p:cNvPr>
          <p:cNvSpPr>
            <a:spLocks noGrp="1"/>
          </p:cNvSpPr>
          <p:nvPr>
            <p:ph type="dt" sz="half" idx="10"/>
          </p:nvPr>
        </p:nvSpPr>
        <p:spPr/>
        <p:txBody>
          <a:bodyPr/>
          <a:lstStyle/>
          <a:p>
            <a:fld id="{B7DE68C4-8677-4221-BCD8-8350051B4AE0}" type="datetimeFigureOut">
              <a:rPr lang="en-GB" smtClean="0"/>
              <a:t>07/09/2021</a:t>
            </a:fld>
            <a:endParaRPr lang="en-GB"/>
          </a:p>
        </p:txBody>
      </p:sp>
      <p:sp>
        <p:nvSpPr>
          <p:cNvPr id="6" name="Footer Placeholder 5">
            <a:extLst>
              <a:ext uri="{FF2B5EF4-FFF2-40B4-BE49-F238E27FC236}">
                <a16:creationId xmlns:a16="http://schemas.microsoft.com/office/drawing/2014/main" id="{DD19A589-A59F-4C22-8EE3-06EA1F7BD4E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068842-53AE-4E8A-BA27-C14EF311B21F}"/>
              </a:ext>
            </a:extLst>
          </p:cNvPr>
          <p:cNvSpPr>
            <a:spLocks noGrp="1"/>
          </p:cNvSpPr>
          <p:nvPr>
            <p:ph type="sldNum" sz="quarter" idx="12"/>
          </p:nvPr>
        </p:nvSpPr>
        <p:spPr/>
        <p:txBody>
          <a:bodyPr/>
          <a:lstStyle/>
          <a:p>
            <a:fld id="{42321ED9-D0A3-4BFB-9E43-6F895C7F848C}" type="slidenum">
              <a:rPr lang="en-GB" smtClean="0"/>
              <a:t>‹#›</a:t>
            </a:fld>
            <a:endParaRPr lang="en-GB"/>
          </a:p>
        </p:txBody>
      </p:sp>
    </p:spTree>
    <p:extLst>
      <p:ext uri="{BB962C8B-B14F-4D97-AF65-F5344CB8AC3E}">
        <p14:creationId xmlns:p14="http://schemas.microsoft.com/office/powerpoint/2010/main" val="2437077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A580C-E20B-4C4D-9A1A-7EBFEFF8EE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FA9F7D2-E660-409E-9323-6ED71ACF6B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BBCB3F4-7A15-4351-9656-7A9FA11365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6B46EB-1FFA-419B-AC10-00AF3A90DB44}"/>
              </a:ext>
            </a:extLst>
          </p:cNvPr>
          <p:cNvSpPr>
            <a:spLocks noGrp="1"/>
          </p:cNvSpPr>
          <p:nvPr>
            <p:ph type="dt" sz="half" idx="10"/>
          </p:nvPr>
        </p:nvSpPr>
        <p:spPr/>
        <p:txBody>
          <a:bodyPr/>
          <a:lstStyle/>
          <a:p>
            <a:fld id="{B7DE68C4-8677-4221-BCD8-8350051B4AE0}" type="datetimeFigureOut">
              <a:rPr lang="en-GB" smtClean="0"/>
              <a:t>07/09/2021</a:t>
            </a:fld>
            <a:endParaRPr lang="en-GB"/>
          </a:p>
        </p:txBody>
      </p:sp>
      <p:sp>
        <p:nvSpPr>
          <p:cNvPr id="6" name="Footer Placeholder 5">
            <a:extLst>
              <a:ext uri="{FF2B5EF4-FFF2-40B4-BE49-F238E27FC236}">
                <a16:creationId xmlns:a16="http://schemas.microsoft.com/office/drawing/2014/main" id="{6E54CC57-D71C-49E2-BB47-03267CE97C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15DD286-02DA-4F1A-B958-C05D11F66F7B}"/>
              </a:ext>
            </a:extLst>
          </p:cNvPr>
          <p:cNvSpPr>
            <a:spLocks noGrp="1"/>
          </p:cNvSpPr>
          <p:nvPr>
            <p:ph type="sldNum" sz="quarter" idx="12"/>
          </p:nvPr>
        </p:nvSpPr>
        <p:spPr/>
        <p:txBody>
          <a:bodyPr/>
          <a:lstStyle/>
          <a:p>
            <a:fld id="{42321ED9-D0A3-4BFB-9E43-6F895C7F848C}" type="slidenum">
              <a:rPr lang="en-GB" smtClean="0"/>
              <a:t>‹#›</a:t>
            </a:fld>
            <a:endParaRPr lang="en-GB"/>
          </a:p>
        </p:txBody>
      </p:sp>
    </p:spTree>
    <p:extLst>
      <p:ext uri="{BB962C8B-B14F-4D97-AF65-F5344CB8AC3E}">
        <p14:creationId xmlns:p14="http://schemas.microsoft.com/office/powerpoint/2010/main" val="149633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350FF5-0B61-48D8-B460-26BC93518B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68084A2-0F6A-4DB3-A000-C80152F24B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B05E76-BD11-4701-97DC-6F6F786ACA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DE68C4-8677-4221-BCD8-8350051B4AE0}" type="datetimeFigureOut">
              <a:rPr lang="en-GB" smtClean="0"/>
              <a:t>07/09/2021</a:t>
            </a:fld>
            <a:endParaRPr lang="en-GB"/>
          </a:p>
        </p:txBody>
      </p:sp>
      <p:sp>
        <p:nvSpPr>
          <p:cNvPr id="5" name="Footer Placeholder 4">
            <a:extLst>
              <a:ext uri="{FF2B5EF4-FFF2-40B4-BE49-F238E27FC236}">
                <a16:creationId xmlns:a16="http://schemas.microsoft.com/office/drawing/2014/main" id="{4E25929E-89CD-485D-95D0-CBCA0DC9D1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DF4CAE-DDE9-4DC5-B98E-8D2F3865CB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321ED9-D0A3-4BFB-9E43-6F895C7F848C}" type="slidenum">
              <a:rPr lang="en-GB" smtClean="0"/>
              <a:t>‹#›</a:t>
            </a:fld>
            <a:endParaRPr lang="en-GB"/>
          </a:p>
        </p:txBody>
      </p:sp>
    </p:spTree>
    <p:extLst>
      <p:ext uri="{BB962C8B-B14F-4D97-AF65-F5344CB8AC3E}">
        <p14:creationId xmlns:p14="http://schemas.microsoft.com/office/powerpoint/2010/main" val="28672422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KxaiHN3A9gw"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6GALzqmMmf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4000" b="1" dirty="0"/>
              <a:t>Chapter 2: </a:t>
            </a:r>
            <a:r>
              <a:rPr lang="en-HK" sz="4000" b="1" dirty="0"/>
              <a:t>What is tourism?</a:t>
            </a:r>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dirty="0"/>
          </a:p>
        </p:txBody>
      </p:sp>
      <p:pic>
        <p:nvPicPr>
          <p:cNvPr id="5" name="Picture 4">
            <a:extLst>
              <a:ext uri="{FF2B5EF4-FFF2-40B4-BE49-F238E27FC236}">
                <a16:creationId xmlns:a16="http://schemas.microsoft.com/office/drawing/2014/main" id="{120408FB-E65D-41A2-A114-33E23165DC5F}"/>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10668000" y="15798"/>
            <a:ext cx="1523999" cy="1985287"/>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267187725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05CDA-172F-4B0E-BFE3-55979A75D79E}"/>
              </a:ext>
            </a:extLst>
          </p:cNvPr>
          <p:cNvSpPr>
            <a:spLocks noGrp="1"/>
          </p:cNvSpPr>
          <p:nvPr>
            <p:ph type="title"/>
          </p:nvPr>
        </p:nvSpPr>
        <p:spPr/>
        <p:txBody>
          <a:bodyPr>
            <a:normAutofit/>
          </a:bodyPr>
          <a:lstStyle/>
          <a:p>
            <a:r>
              <a:rPr lang="en-HK" dirty="0"/>
              <a:t>Prof Frederic Dimanche talks about the importance of meaningful research in tourism</a:t>
            </a:r>
          </a:p>
        </p:txBody>
      </p:sp>
      <p:sp>
        <p:nvSpPr>
          <p:cNvPr id="3" name="Content Placeholder 2">
            <a:extLst>
              <a:ext uri="{FF2B5EF4-FFF2-40B4-BE49-F238E27FC236}">
                <a16:creationId xmlns:a16="http://schemas.microsoft.com/office/drawing/2014/main" id="{A6A5C48A-830C-48C9-ADFF-128381519941}"/>
              </a:ext>
            </a:extLst>
          </p:cNvPr>
          <p:cNvSpPr>
            <a:spLocks noGrp="1"/>
          </p:cNvSpPr>
          <p:nvPr>
            <p:ph idx="1"/>
          </p:nvPr>
        </p:nvSpPr>
        <p:spPr>
          <a:xfrm>
            <a:off x="838200" y="2930121"/>
            <a:ext cx="10515600" cy="3246841"/>
          </a:xfrm>
        </p:spPr>
        <p:txBody>
          <a:bodyPr/>
          <a:lstStyle/>
          <a:p>
            <a:pPr marL="0" indent="0" algn="ctr">
              <a:buNone/>
            </a:pPr>
            <a:r>
              <a:rPr lang="en-HK"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https://www.youtube.com/watch?v=KxaiHN3A9gw</a:t>
            </a:r>
            <a:endParaRPr lang="en-HK" dirty="0"/>
          </a:p>
        </p:txBody>
      </p:sp>
      <p:sp>
        <p:nvSpPr>
          <p:cNvPr id="4" name="Footer Placeholder 3">
            <a:extLst>
              <a:ext uri="{FF2B5EF4-FFF2-40B4-BE49-F238E27FC236}">
                <a16:creationId xmlns:a16="http://schemas.microsoft.com/office/drawing/2014/main" id="{7E5D6A66-18E7-4F69-9F6D-684B458BAC0B}"/>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678894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HK" dirty="0"/>
              <a:t>Defining tourism – why definitions are important</a:t>
            </a:r>
            <a:endParaRPr lang="en-US" dirty="0"/>
          </a:p>
        </p:txBody>
      </p:sp>
      <p:graphicFrame>
        <p:nvGraphicFramePr>
          <p:cNvPr id="5" name="Content Placeholder 4"/>
          <p:cNvGraphicFramePr>
            <a:graphicFrameLocks noGrp="1"/>
          </p:cNvGraphicFramePr>
          <p:nvPr>
            <p:ph idx="1"/>
          </p:nvPr>
        </p:nvGraphicFramePr>
        <p:xfrm>
          <a:off x="941295" y="1690687"/>
          <a:ext cx="9081246" cy="4429475"/>
        </p:xfrm>
        <a:graphic>
          <a:graphicData uri="http://schemas.openxmlformats.org/drawingml/2006/table">
            <a:tbl>
              <a:tblPr firstRow="1" firstCol="1" bandRow="1">
                <a:tableStyleId>{5C22544A-7EE6-4342-B048-85BDC9FD1C3A}</a:tableStyleId>
              </a:tblPr>
              <a:tblGrid>
                <a:gridCol w="9081246">
                  <a:extLst>
                    <a:ext uri="{9D8B030D-6E8A-4147-A177-3AD203B41FA5}">
                      <a16:colId xmlns:a16="http://schemas.microsoft.com/office/drawing/2014/main" val="2797548436"/>
                    </a:ext>
                  </a:extLst>
                </a:gridCol>
              </a:tblGrid>
              <a:tr h="269169">
                <a:tc>
                  <a:txBody>
                    <a:bodyPr/>
                    <a:lstStyle/>
                    <a:p>
                      <a:pPr>
                        <a:lnSpc>
                          <a:spcPct val="100000"/>
                        </a:lnSpc>
                        <a:spcAft>
                          <a:spcPts val="0"/>
                        </a:spcAft>
                      </a:pPr>
                      <a:r>
                        <a:rPr lang="en-HK" sz="2000" dirty="0">
                          <a:effectLst/>
                        </a:rPr>
                        <a:t>Components of a good definition</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90" marR="67990" marT="0" marB="0"/>
                </a:tc>
                <a:extLst>
                  <a:ext uri="{0D108BD9-81ED-4DB2-BD59-A6C34878D82A}">
                    <a16:rowId xmlns:a16="http://schemas.microsoft.com/office/drawing/2014/main" val="139612434"/>
                  </a:ext>
                </a:extLst>
              </a:tr>
              <a:tr h="1076675">
                <a:tc>
                  <a:txBody>
                    <a:bodyPr/>
                    <a:lstStyle/>
                    <a:p>
                      <a:pPr marL="342900" lvl="0" indent="-342900">
                        <a:lnSpc>
                          <a:spcPct val="100000"/>
                        </a:lnSpc>
                        <a:spcAft>
                          <a:spcPts val="0"/>
                        </a:spcAft>
                        <a:buFont typeface="Times New Roman" panose="02020603050405020304" pitchFamily="18" charset="0"/>
                        <a:buChar char="-"/>
                        <a:tabLst>
                          <a:tab pos="457200" algn="l"/>
                        </a:tabLst>
                      </a:pPr>
                      <a:r>
                        <a:rPr lang="en-HK" sz="2000" dirty="0">
                          <a:effectLst/>
                        </a:rPr>
                        <a:t>Precise</a:t>
                      </a:r>
                      <a:endParaRPr lang="en-US" sz="2000" dirty="0">
                        <a:effectLst/>
                      </a:endParaRPr>
                    </a:p>
                    <a:p>
                      <a:pPr marL="342900" lvl="0" indent="-342900">
                        <a:lnSpc>
                          <a:spcPct val="100000"/>
                        </a:lnSpc>
                        <a:spcAft>
                          <a:spcPts val="0"/>
                        </a:spcAft>
                        <a:buFont typeface="Times New Roman" panose="02020603050405020304" pitchFamily="18" charset="0"/>
                        <a:buChar char="-"/>
                        <a:tabLst>
                          <a:tab pos="457200" algn="l"/>
                        </a:tabLst>
                      </a:pPr>
                      <a:r>
                        <a:rPr lang="en-HK" sz="2000" dirty="0">
                          <a:effectLst/>
                        </a:rPr>
                        <a:t>Uses clear terms</a:t>
                      </a:r>
                      <a:endParaRPr lang="en-US" sz="2000" dirty="0">
                        <a:effectLst/>
                      </a:endParaRPr>
                    </a:p>
                    <a:p>
                      <a:pPr marL="342900" lvl="0" indent="-342900">
                        <a:lnSpc>
                          <a:spcPct val="100000"/>
                        </a:lnSpc>
                        <a:spcAft>
                          <a:spcPts val="0"/>
                        </a:spcAft>
                        <a:buFont typeface="Times New Roman" panose="02020603050405020304" pitchFamily="18" charset="0"/>
                        <a:buChar char="-"/>
                        <a:tabLst>
                          <a:tab pos="457200" algn="l"/>
                        </a:tabLst>
                      </a:pPr>
                      <a:r>
                        <a:rPr lang="en-HK" sz="2000" dirty="0">
                          <a:effectLst/>
                        </a:rPr>
                        <a:t>Falsifiable</a:t>
                      </a:r>
                      <a:endParaRPr lang="en-US" sz="2000" dirty="0">
                        <a:effectLst/>
                      </a:endParaRPr>
                    </a:p>
                  </a:txBody>
                  <a:tcPr marL="67990" marR="67990" marT="0" marB="0"/>
                </a:tc>
                <a:extLst>
                  <a:ext uri="{0D108BD9-81ED-4DB2-BD59-A6C34878D82A}">
                    <a16:rowId xmlns:a16="http://schemas.microsoft.com/office/drawing/2014/main" val="3244221666"/>
                  </a:ext>
                </a:extLst>
              </a:tr>
              <a:tr h="269169">
                <a:tc>
                  <a:txBody>
                    <a:bodyPr/>
                    <a:lstStyle/>
                    <a:p>
                      <a:pPr>
                        <a:lnSpc>
                          <a:spcPct val="100000"/>
                        </a:lnSpc>
                        <a:spcAft>
                          <a:spcPts val="0"/>
                        </a:spcAft>
                      </a:pPr>
                      <a:r>
                        <a:rPr lang="en-HK" sz="2000" dirty="0">
                          <a:effectLst/>
                        </a:rPr>
                        <a:t>Benefits to tourism / tourist of a good definition</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90" marR="67990" marT="0" marB="0"/>
                </a:tc>
                <a:extLst>
                  <a:ext uri="{0D108BD9-81ED-4DB2-BD59-A6C34878D82A}">
                    <a16:rowId xmlns:a16="http://schemas.microsoft.com/office/drawing/2014/main" val="2709944618"/>
                  </a:ext>
                </a:extLst>
              </a:tr>
              <a:tr h="2691688">
                <a:tc>
                  <a:txBody>
                    <a:bodyPr/>
                    <a:lstStyle/>
                    <a:p>
                      <a:pPr marL="342900" lvl="0" indent="-342900">
                        <a:lnSpc>
                          <a:spcPct val="100000"/>
                        </a:lnSpc>
                        <a:spcAft>
                          <a:spcPts val="0"/>
                        </a:spcAft>
                        <a:buFont typeface="Times New Roman" panose="02020603050405020304" pitchFamily="18" charset="0"/>
                        <a:buChar char="-"/>
                        <a:tabLst>
                          <a:tab pos="457200" algn="l"/>
                        </a:tabLst>
                      </a:pPr>
                      <a:r>
                        <a:rPr lang="en-HK" sz="2000" dirty="0">
                          <a:effectLst/>
                        </a:rPr>
                        <a:t>Have a common understanding of the concept</a:t>
                      </a:r>
                      <a:endParaRPr lang="en-US" sz="2000" dirty="0">
                        <a:effectLst/>
                      </a:endParaRPr>
                    </a:p>
                    <a:p>
                      <a:pPr marL="342900" lvl="0" indent="-342900">
                        <a:lnSpc>
                          <a:spcPct val="100000"/>
                        </a:lnSpc>
                        <a:spcAft>
                          <a:spcPts val="0"/>
                        </a:spcAft>
                        <a:buFont typeface="Times New Roman" panose="02020603050405020304" pitchFamily="18" charset="0"/>
                        <a:buChar char="-"/>
                        <a:tabLst>
                          <a:tab pos="457200" algn="l"/>
                        </a:tabLst>
                      </a:pPr>
                      <a:r>
                        <a:rPr lang="en-HK" sz="2000" dirty="0">
                          <a:effectLst/>
                        </a:rPr>
                        <a:t>Use common language so different groups are talking about the same thing</a:t>
                      </a:r>
                      <a:endParaRPr lang="en-US" sz="2000" dirty="0">
                        <a:effectLst/>
                      </a:endParaRPr>
                    </a:p>
                    <a:p>
                      <a:pPr marL="342900" lvl="0" indent="-342900">
                        <a:lnSpc>
                          <a:spcPct val="100000"/>
                        </a:lnSpc>
                        <a:spcAft>
                          <a:spcPts val="0"/>
                        </a:spcAft>
                        <a:buFont typeface="Times New Roman" panose="02020603050405020304" pitchFamily="18" charset="0"/>
                        <a:buChar char="-"/>
                        <a:tabLst>
                          <a:tab pos="457200" algn="l"/>
                        </a:tabLst>
                      </a:pPr>
                      <a:r>
                        <a:rPr lang="en-HK" sz="2000" dirty="0">
                          <a:effectLst/>
                        </a:rPr>
                        <a:t>Set agreed upon boundaries to describe what is and is not included</a:t>
                      </a:r>
                      <a:endParaRPr lang="en-US" sz="2000" dirty="0">
                        <a:effectLst/>
                      </a:endParaRPr>
                    </a:p>
                    <a:p>
                      <a:pPr marL="342900" lvl="0" indent="-342900">
                        <a:lnSpc>
                          <a:spcPct val="100000"/>
                        </a:lnSpc>
                        <a:spcAft>
                          <a:spcPts val="0"/>
                        </a:spcAft>
                        <a:buFont typeface="Times New Roman" panose="02020603050405020304" pitchFamily="18" charset="0"/>
                        <a:buChar char="-"/>
                        <a:tabLst>
                          <a:tab pos="457200" algn="l"/>
                        </a:tabLst>
                      </a:pPr>
                      <a:r>
                        <a:rPr lang="en-HK" sz="2000" dirty="0">
                          <a:effectLst/>
                        </a:rPr>
                        <a:t>Describe and classify</a:t>
                      </a:r>
                      <a:endParaRPr lang="en-US" sz="2000" dirty="0">
                        <a:effectLst/>
                      </a:endParaRPr>
                    </a:p>
                    <a:p>
                      <a:pPr marL="342900" lvl="0" indent="-342900">
                        <a:lnSpc>
                          <a:spcPct val="100000"/>
                        </a:lnSpc>
                        <a:spcAft>
                          <a:spcPts val="0"/>
                        </a:spcAft>
                        <a:buFont typeface="Times New Roman" panose="02020603050405020304" pitchFamily="18" charset="0"/>
                        <a:buChar char="-"/>
                        <a:tabLst>
                          <a:tab pos="457200" algn="l"/>
                        </a:tabLst>
                      </a:pPr>
                      <a:r>
                        <a:rPr lang="en-HK" sz="2000" dirty="0">
                          <a:effectLst/>
                        </a:rPr>
                        <a:t>Count </a:t>
                      </a:r>
                      <a:endParaRPr lang="en-US" sz="2000" dirty="0">
                        <a:effectLst/>
                      </a:endParaRPr>
                    </a:p>
                    <a:p>
                      <a:pPr marL="342900" lvl="0" indent="-342900">
                        <a:lnSpc>
                          <a:spcPct val="100000"/>
                        </a:lnSpc>
                        <a:spcAft>
                          <a:spcPts val="0"/>
                        </a:spcAft>
                        <a:buFont typeface="Times New Roman" panose="02020603050405020304" pitchFamily="18" charset="0"/>
                        <a:buChar char="-"/>
                        <a:tabLst>
                          <a:tab pos="457200" algn="l"/>
                        </a:tabLst>
                      </a:pPr>
                      <a:r>
                        <a:rPr lang="en-HK" sz="2000" dirty="0">
                          <a:effectLst/>
                        </a:rPr>
                        <a:t>Analyse </a:t>
                      </a:r>
                    </a:p>
                    <a:p>
                      <a:pPr marL="342900" lvl="0" indent="-342900">
                        <a:lnSpc>
                          <a:spcPct val="100000"/>
                        </a:lnSpc>
                        <a:spcAft>
                          <a:spcPts val="0"/>
                        </a:spcAft>
                        <a:buFont typeface="Times New Roman" panose="02020603050405020304" pitchFamily="18" charset="0"/>
                        <a:buChar char="-"/>
                        <a:tabLst>
                          <a:tab pos="457200" algn="l"/>
                        </a:tabLst>
                      </a:pPr>
                      <a:r>
                        <a:rPr lang="en-HK" sz="2000" dirty="0">
                          <a:effectLst/>
                        </a:rPr>
                        <a:t>Determine how to examine</a:t>
                      </a:r>
                      <a:endParaRPr lang="en-US" sz="2000" dirty="0">
                        <a:effectLst/>
                      </a:endParaRPr>
                    </a:p>
                    <a:p>
                      <a:pPr marL="342900" lvl="0" indent="-342900">
                        <a:lnSpc>
                          <a:spcPct val="100000"/>
                        </a:lnSpc>
                        <a:spcAft>
                          <a:spcPts val="0"/>
                        </a:spcAft>
                        <a:buFont typeface="Times New Roman" panose="02020603050405020304" pitchFamily="18" charset="0"/>
                        <a:buChar char="-"/>
                        <a:tabLst>
                          <a:tab pos="457200" algn="l"/>
                        </a:tabLst>
                      </a:pPr>
                      <a:r>
                        <a:rPr lang="en-HK" sz="2000" dirty="0">
                          <a:effectLst/>
                        </a:rPr>
                        <a:t>Determine what to examine</a:t>
                      </a:r>
                      <a:endParaRPr lang="en-US" sz="2000" dirty="0">
                        <a:effectLst/>
                      </a:endParaRPr>
                    </a:p>
                    <a:p>
                      <a:pPr>
                        <a:lnSpc>
                          <a:spcPct val="100000"/>
                        </a:lnSpc>
                        <a:spcAft>
                          <a:spcPts val="0"/>
                        </a:spcAft>
                      </a:pPr>
                      <a:r>
                        <a:rPr lang="en-HK" sz="2000" dirty="0">
                          <a:effectLst/>
                        </a:rPr>
                        <a:t>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7990" marR="67990" marT="0" marB="0"/>
                </a:tc>
                <a:extLst>
                  <a:ext uri="{0D108BD9-81ED-4DB2-BD59-A6C34878D82A}">
                    <a16:rowId xmlns:a16="http://schemas.microsoft.com/office/drawing/2014/main" val="2887685179"/>
                  </a:ext>
                </a:extLst>
              </a:tr>
            </a:tbl>
          </a:graphicData>
        </a:graphic>
      </p:graphicFrame>
      <p:sp>
        <p:nvSpPr>
          <p:cNvPr id="4" name="Footer Placeholder 3"/>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865398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p:txBody>
          <a:bodyPr/>
          <a:lstStyle/>
          <a:p>
            <a:r>
              <a:rPr lang="en-US" dirty="0"/>
              <a:t>Tourism is hard to define</a:t>
            </a:r>
          </a:p>
        </p:txBody>
      </p:sp>
      <p:sp>
        <p:nvSpPr>
          <p:cNvPr id="110595" name="Content Placeholder 2"/>
          <p:cNvSpPr>
            <a:spLocks noGrp="1"/>
          </p:cNvSpPr>
          <p:nvPr>
            <p:ph idx="1"/>
          </p:nvPr>
        </p:nvSpPr>
        <p:spPr/>
        <p:txBody>
          <a:bodyPr>
            <a:normAutofit/>
          </a:bodyPr>
          <a:lstStyle/>
          <a:p>
            <a:pPr>
              <a:buFontTx/>
              <a:buNone/>
            </a:pPr>
            <a:r>
              <a:rPr lang="en-US" dirty="0"/>
              <a:t>Why?</a:t>
            </a:r>
          </a:p>
          <a:p>
            <a:r>
              <a:rPr lang="en-US" dirty="0"/>
              <a:t>Tourism is a complex and very fragmented activity</a:t>
            </a:r>
          </a:p>
          <a:p>
            <a:r>
              <a:rPr lang="en-US" dirty="0"/>
              <a:t>Inconsistent definitions hurt the development of the field</a:t>
            </a:r>
          </a:p>
          <a:p>
            <a:r>
              <a:rPr lang="en-US" dirty="0"/>
              <a:t>Loose boundaries and much overlap between what is and what is not tourism</a:t>
            </a:r>
          </a:p>
          <a:p>
            <a:r>
              <a:rPr lang="en-US" dirty="0"/>
              <a:t>Often very subjective and value laden term</a:t>
            </a:r>
          </a:p>
          <a:p>
            <a:pPr lvl="1"/>
            <a:r>
              <a:rPr lang="en-US" dirty="0"/>
              <a:t>Tourist vs. traveler?</a:t>
            </a:r>
          </a:p>
          <a:p>
            <a:pPr>
              <a:buFontTx/>
              <a:buNone/>
            </a:pPr>
            <a:endParaRPr lang="en-US" dirty="0"/>
          </a:p>
        </p:txBody>
      </p:sp>
      <p:sp>
        <p:nvSpPr>
          <p:cNvPr id="2" name="Footer Placeholder 1">
            <a:extLst>
              <a:ext uri="{FF2B5EF4-FFF2-40B4-BE49-F238E27FC236}">
                <a16:creationId xmlns:a16="http://schemas.microsoft.com/office/drawing/2014/main" id="{4FC1BE81-4047-42FB-8AAD-30018900EFB6}"/>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3991413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a:spLocks noGrp="1"/>
          </p:cNvSpPr>
          <p:nvPr>
            <p:ph type="title"/>
          </p:nvPr>
        </p:nvSpPr>
        <p:spPr/>
        <p:txBody>
          <a:bodyPr/>
          <a:lstStyle/>
          <a:p>
            <a:r>
              <a:rPr lang="en-US" dirty="0"/>
              <a:t>Start at the beginning</a:t>
            </a:r>
          </a:p>
        </p:txBody>
      </p:sp>
      <p:sp>
        <p:nvSpPr>
          <p:cNvPr id="3" name="Content Placeholder 2"/>
          <p:cNvSpPr>
            <a:spLocks noGrp="1"/>
          </p:cNvSpPr>
          <p:nvPr>
            <p:ph idx="1"/>
          </p:nvPr>
        </p:nvSpPr>
        <p:spPr/>
        <p:txBody>
          <a:bodyPr rtlCol="0">
            <a:normAutofit fontScale="92500" lnSpcReduction="10000"/>
          </a:bodyPr>
          <a:lstStyle/>
          <a:p>
            <a:pPr>
              <a:defRPr/>
            </a:pPr>
            <a:r>
              <a:rPr lang="en-US" dirty="0"/>
              <a:t>The word </a:t>
            </a:r>
            <a:r>
              <a:rPr lang="en-US" i="1" dirty="0"/>
              <a:t>tour</a:t>
            </a:r>
            <a:r>
              <a:rPr lang="en-US" dirty="0"/>
              <a:t> is derived from Latin - 'tornare' and the Greek, 'tornos' </a:t>
            </a:r>
          </a:p>
          <a:p>
            <a:pPr lvl="1">
              <a:defRPr/>
            </a:pPr>
            <a:r>
              <a:rPr lang="en-US" dirty="0"/>
              <a:t> ‘A lathe or circle; the movement around a central point or axis'</a:t>
            </a:r>
          </a:p>
          <a:p>
            <a:pPr lvl="1">
              <a:defRPr/>
            </a:pPr>
            <a:r>
              <a:rPr lang="en-US" dirty="0"/>
              <a:t>Tourism involves a round trip – not a one way journey</a:t>
            </a:r>
          </a:p>
          <a:p>
            <a:pPr lvl="1">
              <a:defRPr/>
            </a:pPr>
            <a:endParaRPr lang="en-US" dirty="0"/>
          </a:p>
          <a:p>
            <a:pPr>
              <a:defRPr/>
            </a:pPr>
            <a:r>
              <a:rPr lang="en-US" dirty="0"/>
              <a:t>The suffix </a:t>
            </a:r>
          </a:p>
          <a:p>
            <a:pPr lvl="1">
              <a:defRPr/>
            </a:pPr>
            <a:r>
              <a:rPr lang="en-US" i="1" dirty="0"/>
              <a:t>–ism</a:t>
            </a:r>
            <a:r>
              <a:rPr lang="en-US" dirty="0"/>
              <a:t> is defined as  'an action or process; typical behaviour or quality' </a:t>
            </a:r>
          </a:p>
          <a:p>
            <a:pPr lvl="1">
              <a:defRPr/>
            </a:pPr>
            <a:r>
              <a:rPr lang="en-US" i="1" dirty="0"/>
              <a:t>–ist</a:t>
            </a:r>
            <a:r>
              <a:rPr lang="en-US" dirty="0"/>
              <a:t> denotes 'one that performs a given action'</a:t>
            </a:r>
          </a:p>
          <a:p>
            <a:pPr lvl="1">
              <a:defRPr/>
            </a:pPr>
            <a:endParaRPr lang="en-US" dirty="0"/>
          </a:p>
          <a:p>
            <a:pPr>
              <a:defRPr/>
            </a:pPr>
            <a:r>
              <a:rPr lang="en-US" dirty="0"/>
              <a:t>Combining </a:t>
            </a:r>
            <a:r>
              <a:rPr lang="en-US" i="1" dirty="0"/>
              <a:t>tour</a:t>
            </a:r>
            <a:r>
              <a:rPr lang="en-US" dirty="0"/>
              <a:t> and</a:t>
            </a:r>
            <a:r>
              <a:rPr lang="en-US" i="1" dirty="0"/>
              <a:t>–ism</a:t>
            </a:r>
            <a:r>
              <a:rPr lang="en-US" dirty="0"/>
              <a:t> suggests the action of movement around a circle </a:t>
            </a:r>
          </a:p>
          <a:p>
            <a:pPr>
              <a:defRPr/>
            </a:pPr>
            <a:endParaRPr lang="en-US" dirty="0"/>
          </a:p>
          <a:p>
            <a:pPr>
              <a:defRPr/>
            </a:pPr>
            <a:r>
              <a:rPr lang="en-US" dirty="0"/>
              <a:t>Combining </a:t>
            </a:r>
            <a:r>
              <a:rPr lang="en-US" i="1" dirty="0"/>
              <a:t>tour</a:t>
            </a:r>
            <a:r>
              <a:rPr lang="en-US" dirty="0"/>
              <a:t> and</a:t>
            </a:r>
            <a:r>
              <a:rPr lang="en-US" i="1" dirty="0"/>
              <a:t>–ist</a:t>
            </a:r>
            <a:r>
              <a:rPr lang="en-US" dirty="0"/>
              <a:t>  suggests the person doing the action</a:t>
            </a:r>
          </a:p>
        </p:txBody>
      </p:sp>
      <p:sp>
        <p:nvSpPr>
          <p:cNvPr id="2" name="Footer Placeholder 1">
            <a:extLst>
              <a:ext uri="{FF2B5EF4-FFF2-40B4-BE49-F238E27FC236}">
                <a16:creationId xmlns:a16="http://schemas.microsoft.com/office/drawing/2014/main" id="{7E9E9C13-06A9-4F77-870E-DE83D8E8DD4A}"/>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32578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a:xfrm>
            <a:off x="1790700" y="438913"/>
            <a:ext cx="8248650" cy="896112"/>
          </a:xfrm>
        </p:spPr>
        <p:txBody>
          <a:bodyPr>
            <a:normAutofit/>
          </a:bodyPr>
          <a:lstStyle/>
          <a:p>
            <a:r>
              <a:rPr lang="en-US" dirty="0"/>
              <a:t>Two main types of definitions</a:t>
            </a:r>
          </a:p>
        </p:txBody>
      </p:sp>
      <p:sp>
        <p:nvSpPr>
          <p:cNvPr id="115715" name="Text Placeholder 3"/>
          <p:cNvSpPr>
            <a:spLocks noGrp="1"/>
          </p:cNvSpPr>
          <p:nvPr>
            <p:ph type="body" idx="1"/>
          </p:nvPr>
        </p:nvSpPr>
        <p:spPr/>
        <p:txBody>
          <a:bodyPr/>
          <a:lstStyle/>
          <a:p>
            <a:r>
              <a:rPr lang="en-US" dirty="0"/>
              <a:t>Technical / Statistical	</a:t>
            </a:r>
          </a:p>
        </p:txBody>
      </p:sp>
      <p:sp>
        <p:nvSpPr>
          <p:cNvPr id="115716" name="Content Placeholder 4"/>
          <p:cNvSpPr>
            <a:spLocks noGrp="1"/>
          </p:cNvSpPr>
          <p:nvPr>
            <p:ph sz="half" idx="2"/>
          </p:nvPr>
        </p:nvSpPr>
        <p:spPr/>
        <p:txBody>
          <a:bodyPr/>
          <a:lstStyle/>
          <a:p>
            <a:r>
              <a:rPr lang="en-US" dirty="0"/>
              <a:t>Attempt to define something and set exact boundaries so it can be quantified and analysed</a:t>
            </a:r>
          </a:p>
          <a:p>
            <a:r>
              <a:rPr lang="en-US" dirty="0"/>
              <a:t>Tends to be absolute</a:t>
            </a:r>
          </a:p>
        </p:txBody>
      </p:sp>
      <p:sp>
        <p:nvSpPr>
          <p:cNvPr id="115717" name="Text Placeholder 5"/>
          <p:cNvSpPr>
            <a:spLocks noGrp="1"/>
          </p:cNvSpPr>
          <p:nvPr>
            <p:ph type="body" sz="quarter" idx="3"/>
          </p:nvPr>
        </p:nvSpPr>
        <p:spPr/>
        <p:txBody>
          <a:bodyPr>
            <a:normAutofit/>
          </a:bodyPr>
          <a:lstStyle/>
          <a:p>
            <a:r>
              <a:rPr lang="en-US" dirty="0"/>
              <a:t>Heuristic</a:t>
            </a:r>
          </a:p>
        </p:txBody>
      </p:sp>
      <p:sp>
        <p:nvSpPr>
          <p:cNvPr id="115718" name="Content Placeholder 6"/>
          <p:cNvSpPr>
            <a:spLocks noGrp="1"/>
          </p:cNvSpPr>
          <p:nvPr>
            <p:ph sz="quarter" idx="4"/>
          </p:nvPr>
        </p:nvSpPr>
        <p:spPr/>
        <p:txBody>
          <a:bodyPr/>
          <a:lstStyle/>
          <a:p>
            <a:r>
              <a:rPr lang="en-US" dirty="0"/>
              <a:t>Designed to help with learning </a:t>
            </a:r>
          </a:p>
          <a:p>
            <a:r>
              <a:rPr lang="en-US" dirty="0"/>
              <a:t>Usually involves a careful description of the subject and a clear statement </a:t>
            </a:r>
          </a:p>
          <a:p>
            <a:pPr marL="0" indent="0">
              <a:buNone/>
            </a:pPr>
            <a:r>
              <a:rPr lang="en-US" dirty="0"/>
              <a:t>Tends to be fuzzier</a:t>
            </a:r>
          </a:p>
          <a:p>
            <a:endParaRPr lang="en-US" dirty="0"/>
          </a:p>
        </p:txBody>
      </p:sp>
      <p:sp>
        <p:nvSpPr>
          <p:cNvPr id="2" name="Footer Placeholder 1">
            <a:extLst>
              <a:ext uri="{FF2B5EF4-FFF2-40B4-BE49-F238E27FC236}">
                <a16:creationId xmlns:a16="http://schemas.microsoft.com/office/drawing/2014/main" id="{5E1F3A0B-12DD-4405-8ADC-E05BEE0E2FE0}"/>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9524583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34467"/>
          </a:xfrm>
        </p:spPr>
        <p:txBody>
          <a:bodyPr>
            <a:normAutofit fontScale="90000"/>
          </a:bodyPr>
          <a:lstStyle/>
          <a:p>
            <a:r>
              <a:rPr lang="en-HK" dirty="0"/>
              <a:t>Need to consider both heuristic and technical definitions</a:t>
            </a:r>
            <a:endParaRPr lang="en-US" dirty="0"/>
          </a:p>
        </p:txBody>
      </p:sp>
      <p:graphicFrame>
        <p:nvGraphicFramePr>
          <p:cNvPr id="5" name="Content Placeholder 4"/>
          <p:cNvGraphicFramePr>
            <a:graphicFrameLocks noGrp="1"/>
          </p:cNvGraphicFramePr>
          <p:nvPr>
            <p:ph idx="1"/>
          </p:nvPr>
        </p:nvGraphicFramePr>
        <p:xfrm>
          <a:off x="1425390" y="1595720"/>
          <a:ext cx="9258161" cy="4298841"/>
        </p:xfrm>
        <a:graphic>
          <a:graphicData uri="http://schemas.openxmlformats.org/drawingml/2006/table">
            <a:tbl>
              <a:tblPr firstRow="1" firstCol="1" bandRow="1">
                <a:tableStyleId>{5C22544A-7EE6-4342-B048-85BDC9FD1C3A}</a:tableStyleId>
              </a:tblPr>
              <a:tblGrid>
                <a:gridCol w="1495092">
                  <a:extLst>
                    <a:ext uri="{9D8B030D-6E8A-4147-A177-3AD203B41FA5}">
                      <a16:colId xmlns:a16="http://schemas.microsoft.com/office/drawing/2014/main" val="770470909"/>
                    </a:ext>
                  </a:extLst>
                </a:gridCol>
                <a:gridCol w="4124130">
                  <a:extLst>
                    <a:ext uri="{9D8B030D-6E8A-4147-A177-3AD203B41FA5}">
                      <a16:colId xmlns:a16="http://schemas.microsoft.com/office/drawing/2014/main" val="1636147465"/>
                    </a:ext>
                  </a:extLst>
                </a:gridCol>
                <a:gridCol w="3638939">
                  <a:extLst>
                    <a:ext uri="{9D8B030D-6E8A-4147-A177-3AD203B41FA5}">
                      <a16:colId xmlns:a16="http://schemas.microsoft.com/office/drawing/2014/main" val="1461566098"/>
                    </a:ext>
                  </a:extLst>
                </a:gridCol>
              </a:tblGrid>
              <a:tr h="301038">
                <a:tc>
                  <a:txBody>
                    <a:bodyPr/>
                    <a:lstStyle/>
                    <a:p>
                      <a:pPr algn="ctr">
                        <a:lnSpc>
                          <a:spcPct val="150000"/>
                        </a:lnSpc>
                        <a:spcAft>
                          <a:spcPts val="0"/>
                        </a:spcAft>
                      </a:pPr>
                      <a:r>
                        <a:rPr lang="en-HK" sz="1600" dirty="0">
                          <a:effectLst/>
                        </a:rPr>
                        <a:t> </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95" marR="33995" marT="0" marB="0"/>
                </a:tc>
                <a:tc>
                  <a:txBody>
                    <a:bodyPr/>
                    <a:lstStyle/>
                    <a:p>
                      <a:pPr algn="ctr">
                        <a:lnSpc>
                          <a:spcPct val="150000"/>
                        </a:lnSpc>
                        <a:spcAft>
                          <a:spcPts val="0"/>
                        </a:spcAft>
                      </a:pPr>
                      <a:r>
                        <a:rPr lang="en-HK" sz="1600" dirty="0">
                          <a:effectLst/>
                        </a:rPr>
                        <a:t>Technical</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95" marR="33995" marT="0" marB="0"/>
                </a:tc>
                <a:tc>
                  <a:txBody>
                    <a:bodyPr/>
                    <a:lstStyle/>
                    <a:p>
                      <a:pPr algn="ctr">
                        <a:lnSpc>
                          <a:spcPct val="150000"/>
                        </a:lnSpc>
                        <a:spcAft>
                          <a:spcPts val="0"/>
                        </a:spcAft>
                      </a:pPr>
                      <a:r>
                        <a:rPr lang="en-HK" sz="1600" dirty="0">
                          <a:effectLst/>
                        </a:rPr>
                        <a:t>Heuristic</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95" marR="33995" marT="0" marB="0"/>
                </a:tc>
                <a:extLst>
                  <a:ext uri="{0D108BD9-81ED-4DB2-BD59-A6C34878D82A}">
                    <a16:rowId xmlns:a16="http://schemas.microsoft.com/office/drawing/2014/main" val="43553324"/>
                  </a:ext>
                </a:extLst>
              </a:tr>
              <a:tr h="2471976">
                <a:tc>
                  <a:txBody>
                    <a:bodyPr/>
                    <a:lstStyle/>
                    <a:p>
                      <a:pPr algn="ctr">
                        <a:lnSpc>
                          <a:spcPct val="100000"/>
                        </a:lnSpc>
                        <a:spcAft>
                          <a:spcPts val="0"/>
                        </a:spcAft>
                      </a:pPr>
                      <a:r>
                        <a:rPr lang="en-HK" sz="1600" dirty="0">
                          <a:effectLst/>
                        </a:rPr>
                        <a:t>Strength </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95" marR="33995" marT="0" marB="0"/>
                </a:tc>
                <a:tc>
                  <a:txBody>
                    <a:bodyPr/>
                    <a:lstStyle/>
                    <a:p>
                      <a:pPr marL="342900" indent="-342900">
                        <a:lnSpc>
                          <a:spcPct val="100000"/>
                        </a:lnSpc>
                        <a:spcAft>
                          <a:spcPts val="0"/>
                        </a:spcAft>
                        <a:buFont typeface="Arial" panose="020B0604020202020204" pitchFamily="34" charset="0"/>
                        <a:buChar char="•"/>
                      </a:pPr>
                      <a:r>
                        <a:rPr lang="en-HK" sz="1600" dirty="0">
                          <a:effectLst/>
                        </a:rPr>
                        <a:t>Sets clear boundaries</a:t>
                      </a:r>
                      <a:endParaRPr lang="en-US" sz="1600" dirty="0">
                        <a:effectLst/>
                      </a:endParaRPr>
                    </a:p>
                    <a:p>
                      <a:pPr marL="342900" indent="-342900">
                        <a:lnSpc>
                          <a:spcPct val="100000"/>
                        </a:lnSpc>
                        <a:spcAft>
                          <a:spcPts val="0"/>
                        </a:spcAft>
                        <a:buFont typeface="Arial" panose="020B0604020202020204" pitchFamily="34" charset="0"/>
                        <a:buChar char="•"/>
                      </a:pPr>
                      <a:r>
                        <a:rPr lang="en-HK" sz="1600" dirty="0">
                          <a:effectLst/>
                        </a:rPr>
                        <a:t>Can count tourists</a:t>
                      </a:r>
                      <a:endParaRPr lang="en-US" sz="1600" dirty="0">
                        <a:effectLst/>
                      </a:endParaRPr>
                    </a:p>
                    <a:p>
                      <a:pPr marL="342900" indent="-342900">
                        <a:lnSpc>
                          <a:spcPct val="100000"/>
                        </a:lnSpc>
                        <a:spcAft>
                          <a:spcPts val="0"/>
                        </a:spcAft>
                        <a:buFont typeface="Arial" panose="020B0604020202020204" pitchFamily="34" charset="0"/>
                        <a:buChar char="•"/>
                      </a:pPr>
                      <a:r>
                        <a:rPr lang="en-HK" sz="1600" dirty="0">
                          <a:effectLst/>
                        </a:rPr>
                        <a:t>Can document tourist businesses</a:t>
                      </a:r>
                      <a:endParaRPr lang="en-US" sz="1600" dirty="0">
                        <a:effectLst/>
                      </a:endParaRPr>
                    </a:p>
                    <a:p>
                      <a:pPr marL="342900" indent="-342900">
                        <a:lnSpc>
                          <a:spcPct val="100000"/>
                        </a:lnSpc>
                        <a:spcAft>
                          <a:spcPts val="0"/>
                        </a:spcAft>
                        <a:buFont typeface="Arial" panose="020B0604020202020204" pitchFamily="34" charset="0"/>
                        <a:buChar char="•"/>
                      </a:pPr>
                      <a:r>
                        <a:rPr lang="en-HK" sz="1600" dirty="0">
                          <a:effectLst/>
                        </a:rPr>
                        <a:t>Can calculate statistics and economic impacts</a:t>
                      </a:r>
                      <a:endParaRPr lang="en-US" sz="1600" dirty="0">
                        <a:effectLst/>
                      </a:endParaRPr>
                    </a:p>
                    <a:p>
                      <a:pPr marL="342900" indent="-342900">
                        <a:lnSpc>
                          <a:spcPct val="100000"/>
                        </a:lnSpc>
                        <a:spcAft>
                          <a:spcPts val="0"/>
                        </a:spcAft>
                        <a:buFont typeface="Arial" panose="020B0604020202020204" pitchFamily="34" charset="0"/>
                        <a:buChar char="•"/>
                      </a:pPr>
                      <a:r>
                        <a:rPr lang="en-HK" sz="1600" dirty="0">
                          <a:effectLst/>
                        </a:rPr>
                        <a:t>Essential for census and statistical organisations</a:t>
                      </a:r>
                      <a:endParaRPr lang="en-US" sz="1600" dirty="0">
                        <a:effectLst/>
                      </a:endParaRPr>
                    </a:p>
                    <a:p>
                      <a:pPr marL="342900" indent="-342900">
                        <a:lnSpc>
                          <a:spcPct val="100000"/>
                        </a:lnSpc>
                        <a:spcAft>
                          <a:spcPts val="0"/>
                        </a:spcAft>
                        <a:buFont typeface="Arial" panose="020B0604020202020204" pitchFamily="34" charset="0"/>
                        <a:buChar char="•"/>
                      </a:pPr>
                      <a:r>
                        <a:rPr lang="en-HK" sz="1600" dirty="0">
                          <a:effectLst/>
                        </a:rPr>
                        <a:t>Can calculate income, leakages, employment, etc.</a:t>
                      </a:r>
                      <a:endParaRPr lang="en-US" sz="1600" dirty="0">
                        <a:effectLst/>
                      </a:endParaRPr>
                    </a:p>
                    <a:p>
                      <a:pPr marL="342900" indent="-342900">
                        <a:lnSpc>
                          <a:spcPct val="100000"/>
                        </a:lnSpc>
                        <a:spcAft>
                          <a:spcPts val="0"/>
                        </a:spcAft>
                        <a:buFont typeface="Arial" panose="020B0604020202020204" pitchFamily="34" charset="0"/>
                        <a:buChar char="•"/>
                      </a:pPr>
                      <a:r>
                        <a:rPr lang="en-HK" sz="1600" dirty="0">
                          <a:effectLst/>
                        </a:rPr>
                        <a:t>Allows business disciplines to study tourism</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95" marR="33995" marT="0" marB="0"/>
                </a:tc>
                <a:tc>
                  <a:txBody>
                    <a:bodyPr/>
                    <a:lstStyle/>
                    <a:p>
                      <a:pPr marL="342900" indent="-342900">
                        <a:lnSpc>
                          <a:spcPct val="100000"/>
                        </a:lnSpc>
                        <a:spcAft>
                          <a:spcPts val="0"/>
                        </a:spcAft>
                        <a:buFont typeface="Arial" panose="020B0604020202020204" pitchFamily="34" charset="0"/>
                        <a:buChar char="•"/>
                      </a:pPr>
                      <a:r>
                        <a:rPr lang="en-HK" sz="1600" dirty="0">
                          <a:effectLst/>
                        </a:rPr>
                        <a:t>Inclusive</a:t>
                      </a:r>
                      <a:endParaRPr lang="en-US" sz="1600" dirty="0">
                        <a:effectLst/>
                      </a:endParaRPr>
                    </a:p>
                    <a:p>
                      <a:pPr marL="342900" indent="-342900">
                        <a:lnSpc>
                          <a:spcPct val="100000"/>
                        </a:lnSpc>
                        <a:spcAft>
                          <a:spcPts val="0"/>
                        </a:spcAft>
                        <a:buFont typeface="Arial" panose="020B0604020202020204" pitchFamily="34" charset="0"/>
                        <a:buChar char="•"/>
                      </a:pPr>
                      <a:r>
                        <a:rPr lang="en-HK" sz="1600" dirty="0">
                          <a:effectLst/>
                        </a:rPr>
                        <a:t>Focus on the tourist</a:t>
                      </a:r>
                      <a:endParaRPr lang="en-US" sz="1600" dirty="0">
                        <a:effectLst/>
                      </a:endParaRPr>
                    </a:p>
                    <a:p>
                      <a:pPr marL="342900" indent="-342900">
                        <a:lnSpc>
                          <a:spcPct val="100000"/>
                        </a:lnSpc>
                        <a:spcAft>
                          <a:spcPts val="0"/>
                        </a:spcAft>
                        <a:buFont typeface="Arial" panose="020B0604020202020204" pitchFamily="34" charset="0"/>
                        <a:buChar char="•"/>
                      </a:pPr>
                      <a:r>
                        <a:rPr lang="en-HK" sz="1600" dirty="0">
                          <a:effectLst/>
                        </a:rPr>
                        <a:t>Consider motivation</a:t>
                      </a:r>
                      <a:endParaRPr lang="en-US" sz="1600" dirty="0">
                        <a:effectLst/>
                      </a:endParaRPr>
                    </a:p>
                    <a:p>
                      <a:pPr marL="342900" indent="-342900">
                        <a:lnSpc>
                          <a:spcPct val="100000"/>
                        </a:lnSpc>
                        <a:spcAft>
                          <a:spcPts val="0"/>
                        </a:spcAft>
                        <a:buFont typeface="Arial" panose="020B0604020202020204" pitchFamily="34" charset="0"/>
                        <a:buChar char="•"/>
                      </a:pPr>
                      <a:r>
                        <a:rPr lang="en-HK" sz="1600" dirty="0">
                          <a:effectLst/>
                        </a:rPr>
                        <a:t>Considers experience</a:t>
                      </a:r>
                      <a:endParaRPr lang="en-US" sz="1600" dirty="0">
                        <a:effectLst/>
                      </a:endParaRPr>
                    </a:p>
                    <a:p>
                      <a:pPr marL="342900" indent="-342900">
                        <a:lnSpc>
                          <a:spcPct val="100000"/>
                        </a:lnSpc>
                        <a:spcAft>
                          <a:spcPts val="0"/>
                        </a:spcAft>
                        <a:buFont typeface="Arial" panose="020B0604020202020204" pitchFamily="34" charset="0"/>
                        <a:buChar char="•"/>
                      </a:pPr>
                      <a:r>
                        <a:rPr lang="en-HK" sz="1600" dirty="0">
                          <a:effectLst/>
                        </a:rPr>
                        <a:t>Considers impact</a:t>
                      </a:r>
                      <a:endParaRPr lang="en-US" sz="1600" dirty="0">
                        <a:effectLst/>
                      </a:endParaRPr>
                    </a:p>
                    <a:p>
                      <a:pPr marL="342900" indent="-342900">
                        <a:lnSpc>
                          <a:spcPct val="100000"/>
                        </a:lnSpc>
                        <a:spcAft>
                          <a:spcPts val="0"/>
                        </a:spcAft>
                        <a:buFont typeface="Arial" panose="020B0604020202020204" pitchFamily="34" charset="0"/>
                        <a:buChar char="•"/>
                      </a:pPr>
                      <a:r>
                        <a:rPr lang="en-HK" sz="1600" dirty="0">
                          <a:effectLst/>
                        </a:rPr>
                        <a:t>Allows non-business disciplines to study tourism</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95" marR="33995" marT="0" marB="0"/>
                </a:tc>
                <a:extLst>
                  <a:ext uri="{0D108BD9-81ED-4DB2-BD59-A6C34878D82A}">
                    <a16:rowId xmlns:a16="http://schemas.microsoft.com/office/drawing/2014/main" val="2381170720"/>
                  </a:ext>
                </a:extLst>
              </a:tr>
              <a:tr h="1500221">
                <a:tc>
                  <a:txBody>
                    <a:bodyPr/>
                    <a:lstStyle/>
                    <a:p>
                      <a:pPr algn="ctr">
                        <a:lnSpc>
                          <a:spcPct val="100000"/>
                        </a:lnSpc>
                        <a:spcAft>
                          <a:spcPts val="0"/>
                        </a:spcAft>
                      </a:pPr>
                      <a:r>
                        <a:rPr lang="en-HK" sz="1600" dirty="0">
                          <a:effectLst/>
                        </a:rPr>
                        <a:t>Weakness </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95" marR="33995" marT="0" marB="0"/>
                </a:tc>
                <a:tc>
                  <a:txBody>
                    <a:bodyPr/>
                    <a:lstStyle/>
                    <a:p>
                      <a:pPr marL="342900" indent="-342900">
                        <a:lnSpc>
                          <a:spcPct val="100000"/>
                        </a:lnSpc>
                        <a:spcAft>
                          <a:spcPts val="0"/>
                        </a:spcAft>
                        <a:buFont typeface="Arial" panose="020B0604020202020204" pitchFamily="34" charset="0"/>
                        <a:buChar char="•"/>
                      </a:pPr>
                      <a:r>
                        <a:rPr lang="en-HK" sz="1600" dirty="0">
                          <a:effectLst/>
                        </a:rPr>
                        <a:t>Exclusive </a:t>
                      </a:r>
                      <a:endParaRPr lang="en-US" sz="1600" dirty="0">
                        <a:effectLst/>
                      </a:endParaRPr>
                    </a:p>
                    <a:p>
                      <a:pPr marL="342900" indent="-342900">
                        <a:lnSpc>
                          <a:spcPct val="100000"/>
                        </a:lnSpc>
                        <a:spcAft>
                          <a:spcPts val="0"/>
                        </a:spcAft>
                        <a:buFont typeface="Arial" panose="020B0604020202020204" pitchFamily="34" charset="0"/>
                        <a:buChar char="•"/>
                      </a:pPr>
                      <a:r>
                        <a:rPr lang="en-HK" sz="1600" dirty="0">
                          <a:effectLst/>
                        </a:rPr>
                        <a:t>Does not consider motivation</a:t>
                      </a:r>
                      <a:endParaRPr lang="en-US" sz="1600" dirty="0">
                        <a:effectLst/>
                      </a:endParaRPr>
                    </a:p>
                    <a:p>
                      <a:pPr marL="342900" indent="-342900">
                        <a:lnSpc>
                          <a:spcPct val="100000"/>
                        </a:lnSpc>
                        <a:spcAft>
                          <a:spcPts val="0"/>
                        </a:spcAft>
                        <a:buFont typeface="Arial" panose="020B0604020202020204" pitchFamily="34" charset="0"/>
                        <a:buChar char="•"/>
                      </a:pPr>
                      <a:r>
                        <a:rPr lang="en-HK" sz="1600" dirty="0">
                          <a:effectLst/>
                        </a:rPr>
                        <a:t>Does not consider the tourist</a:t>
                      </a:r>
                      <a:endParaRPr lang="en-US" sz="1600" dirty="0">
                        <a:effectLst/>
                      </a:endParaRPr>
                    </a:p>
                    <a:p>
                      <a:pPr marL="342900" indent="-342900">
                        <a:lnSpc>
                          <a:spcPct val="100000"/>
                        </a:lnSpc>
                        <a:spcAft>
                          <a:spcPts val="0"/>
                        </a:spcAft>
                        <a:buFont typeface="Arial" panose="020B0604020202020204" pitchFamily="34" charset="0"/>
                        <a:buChar char="•"/>
                      </a:pPr>
                      <a:r>
                        <a:rPr lang="en-HK" sz="1600" dirty="0">
                          <a:effectLst/>
                        </a:rPr>
                        <a:t>Does not consider experience</a:t>
                      </a:r>
                      <a:endParaRPr lang="en-US" sz="1600" dirty="0">
                        <a:effectLst/>
                      </a:endParaRPr>
                    </a:p>
                    <a:p>
                      <a:pPr marL="342900" indent="-342900">
                        <a:lnSpc>
                          <a:spcPct val="100000"/>
                        </a:lnSpc>
                        <a:spcAft>
                          <a:spcPts val="0"/>
                        </a:spcAft>
                        <a:buFont typeface="Arial" panose="020B0604020202020204" pitchFamily="34" charset="0"/>
                        <a:buChar char="•"/>
                      </a:pPr>
                      <a:r>
                        <a:rPr lang="en-HK" sz="1600" dirty="0">
                          <a:effectLst/>
                        </a:rPr>
                        <a:t>Does not consider impact</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95" marR="33995" marT="0" marB="0"/>
                </a:tc>
                <a:tc>
                  <a:txBody>
                    <a:bodyPr/>
                    <a:lstStyle/>
                    <a:p>
                      <a:pPr marL="342900" indent="-342900">
                        <a:lnSpc>
                          <a:spcPct val="100000"/>
                        </a:lnSpc>
                        <a:spcAft>
                          <a:spcPts val="0"/>
                        </a:spcAft>
                        <a:buFont typeface="Arial" panose="020B0604020202020204" pitchFamily="34" charset="0"/>
                        <a:buChar char="•"/>
                      </a:pPr>
                      <a:r>
                        <a:rPr lang="en-HK" sz="1600" dirty="0">
                          <a:effectLst/>
                        </a:rPr>
                        <a:t>Fuzzy boundaries</a:t>
                      </a:r>
                      <a:endParaRPr lang="en-US" sz="1600" dirty="0">
                        <a:effectLst/>
                      </a:endParaRPr>
                    </a:p>
                    <a:p>
                      <a:pPr marL="342900" indent="-342900">
                        <a:lnSpc>
                          <a:spcPct val="100000"/>
                        </a:lnSpc>
                        <a:spcAft>
                          <a:spcPts val="0"/>
                        </a:spcAft>
                        <a:buFont typeface="Arial" panose="020B0604020202020204" pitchFamily="34" charset="0"/>
                        <a:buChar char="•"/>
                      </a:pPr>
                      <a:r>
                        <a:rPr lang="en-HK" sz="1600" dirty="0">
                          <a:effectLst/>
                        </a:rPr>
                        <a:t>Cannot count tourists </a:t>
                      </a:r>
                      <a:endParaRPr lang="en-US" sz="1600" dirty="0">
                        <a:effectLst/>
                      </a:endParaRPr>
                    </a:p>
                    <a:p>
                      <a:pPr marL="342900" indent="-342900">
                        <a:lnSpc>
                          <a:spcPct val="100000"/>
                        </a:lnSpc>
                        <a:spcAft>
                          <a:spcPts val="0"/>
                        </a:spcAft>
                        <a:buFont typeface="Arial" panose="020B0604020202020204" pitchFamily="34" charset="0"/>
                        <a:buChar char="•"/>
                      </a:pPr>
                      <a:r>
                        <a:rPr lang="en-HK" sz="1600" dirty="0">
                          <a:effectLst/>
                        </a:rPr>
                        <a:t>Cannot conduct any economic or statistical analysis</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3995" marR="33995" marT="0" marB="0"/>
                </a:tc>
                <a:extLst>
                  <a:ext uri="{0D108BD9-81ED-4DB2-BD59-A6C34878D82A}">
                    <a16:rowId xmlns:a16="http://schemas.microsoft.com/office/drawing/2014/main" val="2855135014"/>
                  </a:ext>
                </a:extLst>
              </a:tr>
            </a:tbl>
          </a:graphicData>
        </a:graphic>
      </p:graphicFrame>
      <p:sp>
        <p:nvSpPr>
          <p:cNvPr id="4" name="Footer Placeholder 3"/>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203905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HK" dirty="0"/>
              <a:t>Fundamentals of tourism </a:t>
            </a:r>
            <a:r>
              <a:rPr lang="en-HK" sz="1200" dirty="0"/>
              <a:t>(Netto 2009)</a:t>
            </a:r>
            <a:endParaRPr lang="en-US" sz="1200" dirty="0"/>
          </a:p>
        </p:txBody>
      </p:sp>
      <p:graphicFrame>
        <p:nvGraphicFramePr>
          <p:cNvPr id="5" name="Content Placeholder 4"/>
          <p:cNvGraphicFramePr>
            <a:graphicFrameLocks noGrp="1"/>
          </p:cNvGraphicFramePr>
          <p:nvPr>
            <p:ph idx="1"/>
          </p:nvPr>
        </p:nvGraphicFramePr>
        <p:xfrm>
          <a:off x="933062" y="1446246"/>
          <a:ext cx="8705460" cy="3886200"/>
        </p:xfrm>
        <a:graphic>
          <a:graphicData uri="http://schemas.openxmlformats.org/drawingml/2006/table">
            <a:tbl>
              <a:tblPr firstRow="1" firstCol="1" bandRow="1">
                <a:tableStyleId>{5C22544A-7EE6-4342-B048-85BDC9FD1C3A}</a:tableStyleId>
              </a:tblPr>
              <a:tblGrid>
                <a:gridCol w="8705460">
                  <a:extLst>
                    <a:ext uri="{9D8B030D-6E8A-4147-A177-3AD203B41FA5}">
                      <a16:colId xmlns:a16="http://schemas.microsoft.com/office/drawing/2014/main" val="2221654999"/>
                    </a:ext>
                  </a:extLst>
                </a:gridCol>
              </a:tblGrid>
              <a:tr h="3623056">
                <a:tc>
                  <a:txBody>
                    <a:bodyPr/>
                    <a:lstStyle/>
                    <a:p>
                      <a:pPr marL="342900" lvl="0" indent="-342900">
                        <a:lnSpc>
                          <a:spcPct val="100000"/>
                        </a:lnSpc>
                        <a:spcBef>
                          <a:spcPts val="0"/>
                        </a:spcBef>
                        <a:spcAft>
                          <a:spcPts val="600"/>
                        </a:spcAft>
                        <a:buFont typeface="Symbol" panose="05050102010706020507" pitchFamily="18" charset="2"/>
                        <a:buChar char=""/>
                      </a:pPr>
                      <a:r>
                        <a:rPr lang="en-HK" sz="2000" dirty="0">
                          <a:effectLst/>
                        </a:rPr>
                        <a:t>Subject - </a:t>
                      </a:r>
                      <a:r>
                        <a:rPr lang="en-HK" sz="2000" b="1" kern="1200" dirty="0">
                          <a:solidFill>
                            <a:schemeClr val="lt1"/>
                          </a:solidFill>
                          <a:effectLst/>
                          <a:latin typeface="+mn-lt"/>
                          <a:ea typeface="+mn-ea"/>
                          <a:cs typeface="+mn-cs"/>
                        </a:rPr>
                        <a:t>without tourists there would be no tourism</a:t>
                      </a:r>
                    </a:p>
                    <a:p>
                      <a:pPr marL="342900" lvl="0" indent="-342900">
                        <a:lnSpc>
                          <a:spcPct val="100000"/>
                        </a:lnSpc>
                        <a:spcBef>
                          <a:spcPts val="0"/>
                        </a:spcBef>
                        <a:spcAft>
                          <a:spcPts val="600"/>
                        </a:spcAft>
                        <a:buFont typeface="Symbol" panose="05050102010706020507" pitchFamily="18" charset="2"/>
                        <a:buChar char=""/>
                      </a:pPr>
                      <a:r>
                        <a:rPr lang="en-HK" sz="2000" dirty="0">
                          <a:effectLst/>
                        </a:rPr>
                        <a:t>Displacement – journey away</a:t>
                      </a:r>
                      <a:endParaRPr lang="en-US" sz="2000" dirty="0">
                        <a:effectLst/>
                      </a:endParaRPr>
                    </a:p>
                    <a:p>
                      <a:pPr marL="342900" lvl="0" indent="-342900">
                        <a:lnSpc>
                          <a:spcPct val="100000"/>
                        </a:lnSpc>
                        <a:spcBef>
                          <a:spcPts val="0"/>
                        </a:spcBef>
                        <a:spcAft>
                          <a:spcPts val="600"/>
                        </a:spcAft>
                        <a:buFont typeface="Symbol" panose="05050102010706020507" pitchFamily="18" charset="2"/>
                        <a:buChar char=""/>
                      </a:pPr>
                      <a:r>
                        <a:rPr lang="en-HK" sz="2000" dirty="0">
                          <a:effectLst/>
                        </a:rPr>
                        <a:t>Principle of return – return to origin </a:t>
                      </a:r>
                      <a:endParaRPr lang="en-US" sz="2000" dirty="0">
                        <a:effectLst/>
                      </a:endParaRPr>
                    </a:p>
                    <a:p>
                      <a:pPr marL="342900" lvl="0" indent="-342900">
                        <a:lnSpc>
                          <a:spcPct val="100000"/>
                        </a:lnSpc>
                        <a:spcBef>
                          <a:spcPts val="0"/>
                        </a:spcBef>
                        <a:spcAft>
                          <a:spcPts val="600"/>
                        </a:spcAft>
                        <a:buFont typeface="Symbol" panose="05050102010706020507" pitchFamily="18" charset="2"/>
                        <a:buChar char=""/>
                      </a:pPr>
                      <a:r>
                        <a:rPr lang="en-HK" sz="2000" dirty="0">
                          <a:effectLst/>
                        </a:rPr>
                        <a:t>Principle of motivation – may be explicit or implicit</a:t>
                      </a:r>
                      <a:endParaRPr lang="en-US" sz="2000" dirty="0">
                        <a:effectLst/>
                      </a:endParaRPr>
                    </a:p>
                    <a:p>
                      <a:pPr marL="342900" lvl="0" indent="-342900">
                        <a:lnSpc>
                          <a:spcPct val="100000"/>
                        </a:lnSpc>
                        <a:spcBef>
                          <a:spcPts val="0"/>
                        </a:spcBef>
                        <a:spcAft>
                          <a:spcPts val="600"/>
                        </a:spcAft>
                        <a:buFont typeface="Symbol" panose="05050102010706020507" pitchFamily="18" charset="2"/>
                        <a:buChar char=""/>
                      </a:pPr>
                      <a:r>
                        <a:rPr lang="en-HK" sz="2000" dirty="0">
                          <a:effectLst/>
                        </a:rPr>
                        <a:t>Principle of hospitality – in-destination</a:t>
                      </a:r>
                      <a:r>
                        <a:rPr lang="en-HK" sz="2000" baseline="0" dirty="0">
                          <a:effectLst/>
                        </a:rPr>
                        <a:t> and in-transit zones that serve the needs of the tourist</a:t>
                      </a:r>
                      <a:endParaRPr lang="en-US" sz="2000" dirty="0">
                        <a:effectLst/>
                      </a:endParaRPr>
                    </a:p>
                    <a:p>
                      <a:pPr marL="342900" lvl="0" indent="-342900">
                        <a:lnSpc>
                          <a:spcPct val="100000"/>
                        </a:lnSpc>
                        <a:spcBef>
                          <a:spcPts val="0"/>
                        </a:spcBef>
                        <a:spcAft>
                          <a:spcPts val="600"/>
                        </a:spcAft>
                        <a:buFont typeface="Symbol" panose="05050102010706020507" pitchFamily="18" charset="2"/>
                        <a:buChar char=""/>
                      </a:pPr>
                      <a:r>
                        <a:rPr lang="en-HK" sz="2000" dirty="0">
                          <a:effectLst/>
                        </a:rPr>
                        <a:t>Principle of experience</a:t>
                      </a:r>
                      <a:r>
                        <a:rPr lang="en-HK" sz="2000" baseline="0" dirty="0">
                          <a:effectLst/>
                        </a:rPr>
                        <a:t> – can be active or passive</a:t>
                      </a:r>
                      <a:endParaRPr lang="en-US" sz="2000" dirty="0">
                        <a:effectLst/>
                      </a:endParaRPr>
                    </a:p>
                    <a:p>
                      <a:pPr marL="342900" lvl="0" indent="-342900">
                        <a:lnSpc>
                          <a:spcPct val="100000"/>
                        </a:lnSpc>
                        <a:spcBef>
                          <a:spcPts val="0"/>
                        </a:spcBef>
                        <a:spcAft>
                          <a:spcPts val="600"/>
                        </a:spcAft>
                        <a:buFont typeface="Symbol" panose="05050102010706020507" pitchFamily="18" charset="2"/>
                        <a:buChar char=""/>
                      </a:pPr>
                      <a:r>
                        <a:rPr lang="en-HK" sz="2000" dirty="0">
                          <a:effectLst/>
                        </a:rPr>
                        <a:t>Principle of communication - </a:t>
                      </a:r>
                      <a:r>
                        <a:rPr lang="en-HK" sz="2000" b="1" kern="1200" dirty="0">
                          <a:solidFill>
                            <a:schemeClr val="lt1"/>
                          </a:solidFill>
                          <a:effectLst/>
                          <a:latin typeface="+mn-lt"/>
                          <a:ea typeface="+mn-ea"/>
                          <a:cs typeface="+mn-cs"/>
                        </a:rPr>
                        <a:t>with other tourists, workers in destination regions and others in order to have hospitality and experiences</a:t>
                      </a:r>
                      <a:endParaRPr lang="en-US" sz="2000" dirty="0">
                        <a:effectLst/>
                      </a:endParaRPr>
                    </a:p>
                    <a:p>
                      <a:pPr marL="342900" lvl="0" indent="-342900">
                        <a:lnSpc>
                          <a:spcPct val="100000"/>
                        </a:lnSpc>
                        <a:spcBef>
                          <a:spcPts val="0"/>
                        </a:spcBef>
                        <a:spcAft>
                          <a:spcPts val="600"/>
                        </a:spcAft>
                        <a:buFont typeface="Symbol" panose="05050102010706020507" pitchFamily="18" charset="2"/>
                        <a:buChar char=""/>
                      </a:pPr>
                      <a:r>
                        <a:rPr lang="en-HK" sz="2000" dirty="0">
                          <a:effectLst/>
                        </a:rPr>
                        <a:t>Principle of technology – uses some kind,</a:t>
                      </a:r>
                      <a:r>
                        <a:rPr lang="en-HK" sz="2000" baseline="0" dirty="0">
                          <a:effectLst/>
                        </a:rPr>
                        <a:t> transport and communications most common</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17759909"/>
                  </a:ext>
                </a:extLst>
              </a:tr>
            </a:tbl>
          </a:graphicData>
        </a:graphic>
      </p:graphicFrame>
      <p:sp>
        <p:nvSpPr>
          <p:cNvPr id="4" name="Footer Placeholder 3"/>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546624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HK" dirty="0"/>
              <a:t>Pleasure tourism as an extreme for of leisure</a:t>
            </a:r>
            <a:endParaRPr lang="en-US" dirty="0"/>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pic>
        <p:nvPicPr>
          <p:cNvPr id="3" name="Content Placeholder 2">
            <a:extLst>
              <a:ext uri="{FF2B5EF4-FFF2-40B4-BE49-F238E27FC236}">
                <a16:creationId xmlns:a16="http://schemas.microsoft.com/office/drawing/2014/main" id="{F8A66603-402A-49EE-BEBC-2C3D7E30C31A}"/>
              </a:ext>
            </a:extLst>
          </p:cNvPr>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2404763" y="1825625"/>
            <a:ext cx="7382474" cy="4351338"/>
          </a:xfrm>
          <a:prstGeom prst="rect">
            <a:avLst/>
          </a:prstGeom>
        </p:spPr>
      </p:pic>
    </p:spTree>
    <p:extLst>
      <p:ext uri="{BB962C8B-B14F-4D97-AF65-F5344CB8AC3E}">
        <p14:creationId xmlns:p14="http://schemas.microsoft.com/office/powerpoint/2010/main" val="6579688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1790700" y="457200"/>
            <a:ext cx="8248650" cy="1292470"/>
          </a:xfrm>
        </p:spPr>
        <p:txBody>
          <a:bodyPr>
            <a:normAutofit/>
          </a:bodyPr>
          <a:lstStyle/>
          <a:p>
            <a:pPr eaLnBrk="1" hangingPunct="1"/>
            <a:r>
              <a:rPr lang="en-US" altLang="zh-TW" sz="4000" dirty="0">
                <a:ea typeface="新細明體" pitchFamily="18" charset="-120"/>
              </a:rPr>
              <a:t>Main difference between tourism and leisure/recreation</a:t>
            </a:r>
          </a:p>
        </p:txBody>
      </p:sp>
      <p:sp>
        <p:nvSpPr>
          <p:cNvPr id="138243" name="Rectangle 3"/>
          <p:cNvSpPr>
            <a:spLocks noGrp="1" noChangeArrowheads="1"/>
          </p:cNvSpPr>
          <p:nvPr>
            <p:ph type="body" idx="1"/>
          </p:nvPr>
        </p:nvSpPr>
        <p:spPr>
          <a:xfrm>
            <a:off x="1790700" y="2020825"/>
            <a:ext cx="8248650" cy="4156138"/>
          </a:xfrm>
        </p:spPr>
        <p:txBody>
          <a:bodyPr>
            <a:normAutofit/>
          </a:bodyPr>
          <a:lstStyle/>
          <a:p>
            <a:pPr eaLnBrk="1" hangingPunct="1"/>
            <a:r>
              <a:rPr lang="en-GB" dirty="0"/>
              <a:t>Tourism requires MORE:</a:t>
            </a:r>
          </a:p>
          <a:p>
            <a:pPr lvl="1" eaLnBrk="1" hangingPunct="1">
              <a:lnSpc>
                <a:spcPct val="110000"/>
              </a:lnSpc>
            </a:pPr>
            <a:r>
              <a:rPr lang="en-GB" dirty="0"/>
              <a:t>Time</a:t>
            </a:r>
          </a:p>
          <a:p>
            <a:pPr lvl="1" eaLnBrk="1" hangingPunct="1"/>
            <a:r>
              <a:rPr lang="en-GB" dirty="0"/>
              <a:t>Effort</a:t>
            </a:r>
          </a:p>
          <a:p>
            <a:pPr lvl="1" eaLnBrk="1" hangingPunct="1"/>
            <a:r>
              <a:rPr lang="en-GB" dirty="0"/>
              <a:t>Expense</a:t>
            </a:r>
          </a:p>
          <a:p>
            <a:pPr lvl="1" eaLnBrk="1" hangingPunct="1"/>
            <a:r>
              <a:rPr lang="en-GB" dirty="0"/>
              <a:t>Commitment</a:t>
            </a:r>
          </a:p>
          <a:p>
            <a:pPr lvl="1" eaLnBrk="1" hangingPunct="1"/>
            <a:r>
              <a:rPr lang="en-GB" dirty="0"/>
              <a:t>Pre planning</a:t>
            </a:r>
          </a:p>
          <a:p>
            <a:pPr eaLnBrk="1" hangingPunct="1"/>
            <a:r>
              <a:rPr lang="en-GB" dirty="0"/>
              <a:t>As a result, tourists expectations are GREATER, and the type of service or facilities they demand must be BETTER then they can find at home</a:t>
            </a:r>
            <a:endParaRPr lang="en-US" altLang="zh-TW" dirty="0">
              <a:ea typeface="新細明體" pitchFamily="18" charset="-120"/>
            </a:endParaRPr>
          </a:p>
        </p:txBody>
      </p:sp>
      <p:sp>
        <p:nvSpPr>
          <p:cNvPr id="2" name="Footer Placeholder 1">
            <a:extLst>
              <a:ext uri="{FF2B5EF4-FFF2-40B4-BE49-F238E27FC236}">
                <a16:creationId xmlns:a16="http://schemas.microsoft.com/office/drawing/2014/main" id="{F176370D-979D-4183-80E1-AEFD1034A61E}"/>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3785146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HK" dirty="0"/>
              <a:t>Learning Objectives</a:t>
            </a:r>
            <a:endParaRPr lang="en-US" dirty="0"/>
          </a:p>
        </p:txBody>
      </p:sp>
      <p:sp>
        <p:nvSpPr>
          <p:cNvPr id="4" name="Content Placeholder 3"/>
          <p:cNvSpPr>
            <a:spLocks noGrp="1"/>
          </p:cNvSpPr>
          <p:nvPr>
            <p:ph idx="1"/>
          </p:nvPr>
        </p:nvSpPr>
        <p:spPr/>
        <p:txBody>
          <a:bodyPr/>
          <a:lstStyle/>
          <a:p>
            <a:r>
              <a:rPr lang="en-US" dirty="0"/>
              <a:t>Identify and analyse the force field of tourism knowledge</a:t>
            </a:r>
          </a:p>
          <a:p>
            <a:r>
              <a:rPr lang="en-US" dirty="0"/>
              <a:t>Understand the development of myths about tourism and assess their validity</a:t>
            </a:r>
          </a:p>
          <a:p>
            <a:r>
              <a:rPr lang="en-US" dirty="0"/>
              <a:t>Identify the components of tourism</a:t>
            </a:r>
          </a:p>
          <a:p>
            <a:r>
              <a:rPr lang="en-US" dirty="0"/>
              <a:t>Distinguish between and critique heuristic and technical definitions of tourism</a:t>
            </a:r>
          </a:p>
          <a:p>
            <a:r>
              <a:rPr lang="en-US" dirty="0"/>
              <a:t>Explain the multidisciplinary nature of tourism</a:t>
            </a:r>
          </a:p>
          <a:p>
            <a:r>
              <a:rPr lang="en-US" dirty="0"/>
              <a:t>Demonstrate why pleasure tourism is an extreme form of leisure by explaining its evolutionary roots</a:t>
            </a:r>
          </a:p>
          <a:p>
            <a:endParaRPr lang="en-US" dirty="0"/>
          </a:p>
        </p:txBody>
      </p:sp>
      <p:sp>
        <p:nvSpPr>
          <p:cNvPr id="2" name="Footer Placeholder 1">
            <a:extLst>
              <a:ext uri="{FF2B5EF4-FFF2-40B4-BE49-F238E27FC236}">
                <a16:creationId xmlns:a16="http://schemas.microsoft.com/office/drawing/2014/main" id="{EE2B44A1-6B87-4B9B-A498-4AC745976554}"/>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405524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5"/>
          <p:cNvSpPr>
            <a:spLocks noGrp="1" noChangeArrowheads="1"/>
          </p:cNvSpPr>
          <p:nvPr>
            <p:ph type="title"/>
          </p:nvPr>
        </p:nvSpPr>
        <p:spPr/>
        <p:txBody>
          <a:bodyPr/>
          <a:lstStyle/>
          <a:p>
            <a:pPr eaLnBrk="1" hangingPunct="1"/>
            <a:r>
              <a:rPr lang="en-US" altLang="zh-TW" dirty="0">
                <a:ea typeface="新細明體" pitchFamily="18" charset="-120"/>
              </a:rPr>
              <a:t>Gap between reality and ‘truth’</a:t>
            </a:r>
            <a:br>
              <a:rPr lang="en-US" altLang="zh-TW" dirty="0">
                <a:ea typeface="新細明體" pitchFamily="18" charset="-120"/>
              </a:rPr>
            </a:br>
            <a:r>
              <a:rPr lang="en-US" altLang="zh-TW" dirty="0">
                <a:ea typeface="新細明體" pitchFamily="18" charset="-120"/>
              </a:rPr>
              <a:t>Forcefield of knowledge</a:t>
            </a:r>
          </a:p>
        </p:txBody>
      </p:sp>
      <p:pic>
        <p:nvPicPr>
          <p:cNvPr id="75779" name="Picture 4" descr="Image"/>
          <p:cNvPicPr>
            <a:picLocks noGrp="1" noChangeAspect="1" noChangeArrowheads="1"/>
          </p:cNvPicPr>
          <p:nvPr>
            <p:ph sz="half" idx="1"/>
          </p:nvPr>
        </p:nvPicPr>
        <p:blipFill>
          <a:blip r:embed="rId2" cstate="email">
            <a:extLst>
              <a:ext uri="{28A0092B-C50C-407E-A947-70E740481C1C}">
                <a14:useLocalDpi xmlns:a14="http://schemas.microsoft.com/office/drawing/2010/main"/>
              </a:ext>
            </a:extLst>
          </a:blip>
          <a:stretch>
            <a:fillRect/>
          </a:stretch>
        </p:blipFill>
        <p:spPr>
          <a:xfrm>
            <a:off x="1140785" y="2586590"/>
            <a:ext cx="4453336" cy="2753304"/>
          </a:xfrm>
          <a:solidFill>
            <a:srgbClr val="92D050"/>
          </a:solidFill>
        </p:spPr>
      </p:pic>
      <p:sp>
        <p:nvSpPr>
          <p:cNvPr id="3" name="Content Placeholder 2">
            <a:extLst>
              <a:ext uri="{FF2B5EF4-FFF2-40B4-BE49-F238E27FC236}">
                <a16:creationId xmlns:a16="http://schemas.microsoft.com/office/drawing/2014/main" id="{AD66AC85-5D6D-4775-A355-7E560DB31D69}"/>
              </a:ext>
            </a:extLst>
          </p:cNvPr>
          <p:cNvSpPr>
            <a:spLocks noGrp="1"/>
          </p:cNvSpPr>
          <p:nvPr>
            <p:ph sz="half" idx="2"/>
          </p:nvPr>
        </p:nvSpPr>
        <p:spPr/>
        <p:txBody>
          <a:bodyPr>
            <a:normAutofit lnSpcReduction="10000"/>
          </a:bodyPr>
          <a:lstStyle/>
          <a:p>
            <a:r>
              <a:rPr lang="en-GB" dirty="0"/>
              <a:t>Is it possible to tell the truth about tourism? Surely an elaborate and expensive knowledge production system (universities, research departments, journals, conferences) exists just for that purpose. But could it be that the thousands of research articles that have been published have failed to uncover the truth? (Tribe:2006)</a:t>
            </a:r>
          </a:p>
          <a:p>
            <a:endParaRPr lang="en-HK" dirty="0"/>
          </a:p>
        </p:txBody>
      </p:sp>
      <p:sp>
        <p:nvSpPr>
          <p:cNvPr id="75780" name="Rectangle 7"/>
          <p:cNvSpPr>
            <a:spLocks noChangeArrowheads="1"/>
          </p:cNvSpPr>
          <p:nvPr/>
        </p:nvSpPr>
        <p:spPr bwMode="auto">
          <a:xfrm>
            <a:off x="914400" y="5643367"/>
            <a:ext cx="1769215" cy="533596"/>
          </a:xfrm>
          <a:prstGeom prst="rect">
            <a:avLst/>
          </a:prstGeom>
          <a:ln>
            <a:solidFill>
              <a:schemeClr val="bg1"/>
            </a:solidFill>
            <a:headEnd/>
            <a:tailEnd/>
          </a:ln>
        </p:spPr>
        <p:style>
          <a:lnRef idx="2">
            <a:schemeClr val="accent3"/>
          </a:lnRef>
          <a:fillRef idx="1">
            <a:schemeClr val="lt1"/>
          </a:fillRef>
          <a:effectRef idx="0">
            <a:schemeClr val="accent3"/>
          </a:effectRef>
          <a:fontRef idx="minor">
            <a:schemeClr val="dk1"/>
          </a:fontRef>
        </p:style>
        <p:txBody>
          <a:bodyPr wrap="none" anchor="ctr"/>
          <a:lstStyle/>
          <a:p>
            <a:pPr algn="ctr"/>
            <a:r>
              <a:rPr lang="en-US" altLang="zh-TW" sz="1400" dirty="0">
                <a:ea typeface="新細明體" pitchFamily="18" charset="-120"/>
              </a:rPr>
              <a:t>Source: Tribe  2006</a:t>
            </a:r>
          </a:p>
        </p:txBody>
      </p:sp>
      <p:sp>
        <p:nvSpPr>
          <p:cNvPr id="2" name="Footer Placeholder 1">
            <a:extLst>
              <a:ext uri="{FF2B5EF4-FFF2-40B4-BE49-F238E27FC236}">
                <a16:creationId xmlns:a16="http://schemas.microsoft.com/office/drawing/2014/main" id="{3CBE7CFF-BE93-4182-83DF-88155202D1B0}"/>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697644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HK" dirty="0"/>
              <a:t>Tribe’s five elements of the force field</a:t>
            </a:r>
            <a:endParaRPr lang="en-US" dirty="0"/>
          </a:p>
        </p:txBody>
      </p:sp>
      <p:sp>
        <p:nvSpPr>
          <p:cNvPr id="3" name="Content Placeholder 2"/>
          <p:cNvSpPr>
            <a:spLocks noGrp="1"/>
          </p:cNvSpPr>
          <p:nvPr>
            <p:ph idx="1"/>
          </p:nvPr>
        </p:nvSpPr>
        <p:spPr>
          <a:xfrm>
            <a:off x="838200" y="1479176"/>
            <a:ext cx="10515600" cy="4697787"/>
          </a:xfrm>
        </p:spPr>
        <p:txBody>
          <a:bodyPr>
            <a:normAutofit fontScale="92500"/>
          </a:bodyPr>
          <a:lstStyle/>
          <a:p>
            <a:pPr marL="514350" indent="-514350">
              <a:buFont typeface="+mj-lt"/>
              <a:buAutoNum type="arabicPeriod"/>
            </a:pPr>
            <a:r>
              <a:rPr lang="en-HK" dirty="0"/>
              <a:t>Person - </a:t>
            </a:r>
            <a:r>
              <a:rPr lang="en-US" dirty="0"/>
              <a:t>all research is influenced directly or indirectly by the researcher. </a:t>
            </a:r>
          </a:p>
          <a:p>
            <a:pPr marL="914400" lvl="2" indent="0">
              <a:buNone/>
            </a:pPr>
            <a:r>
              <a:rPr lang="en-US" dirty="0"/>
              <a:t>Impossible to separate the individual from the research process. </a:t>
            </a:r>
          </a:p>
          <a:p>
            <a:pPr marL="514350" indent="-514350">
              <a:buFont typeface="+mj-lt"/>
              <a:buAutoNum type="arabicPeriod"/>
            </a:pPr>
            <a:r>
              <a:rPr lang="en-HK" dirty="0"/>
              <a:t>Rules - </a:t>
            </a:r>
            <a:r>
              <a:rPr lang="en-US" dirty="0"/>
              <a:t>research is driven by a series of the accepted rules, traditions, methods and accepted protocols. </a:t>
            </a:r>
          </a:p>
          <a:p>
            <a:pPr marL="914400" lvl="2" indent="0">
              <a:buNone/>
            </a:pPr>
            <a:r>
              <a:rPr lang="en-US" dirty="0"/>
              <a:t>Research grounded within some discipline-based concept, which in turn drives how research is undertaken. </a:t>
            </a:r>
          </a:p>
          <a:p>
            <a:pPr marL="514350" indent="-514350">
              <a:buFont typeface="+mj-lt"/>
              <a:buAutoNum type="arabicPeriod"/>
            </a:pPr>
            <a:r>
              <a:rPr lang="en-HK" dirty="0"/>
              <a:t>Ends - </a:t>
            </a:r>
            <a:r>
              <a:rPr lang="en-US" dirty="0"/>
              <a:t>the pursuit of knowledge is never interest-free. </a:t>
            </a:r>
          </a:p>
          <a:p>
            <a:pPr marL="514350" indent="-514350">
              <a:buFont typeface="+mj-lt"/>
              <a:buAutoNum type="arabicPeriod"/>
            </a:pPr>
            <a:r>
              <a:rPr lang="en-HK" dirty="0"/>
              <a:t>Position - </a:t>
            </a:r>
            <a:r>
              <a:rPr lang="en-US" dirty="0"/>
              <a:t> relates to both geographic as well as intellectual positions. </a:t>
            </a:r>
          </a:p>
          <a:p>
            <a:pPr marL="914400" lvl="2" indent="0">
              <a:buNone/>
            </a:pPr>
            <a:r>
              <a:rPr lang="en-US" dirty="0"/>
              <a:t>Impact of ethnocentricity, departmentalism and academic tribalism.</a:t>
            </a:r>
          </a:p>
          <a:p>
            <a:pPr marL="514350" indent="-514350">
              <a:buFont typeface="+mj-lt"/>
              <a:buAutoNum type="arabicPeriod"/>
            </a:pPr>
            <a:r>
              <a:rPr lang="en-HK" dirty="0"/>
              <a:t>Ideology - </a:t>
            </a:r>
            <a:r>
              <a:rPr lang="en-US" dirty="0"/>
              <a:t> common sense set of beliefs (often implicit) permeating society which guides thought and action. </a:t>
            </a:r>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3204891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HK" dirty="0"/>
              <a:t>Tourism as an interdiscipline</a:t>
            </a:r>
            <a:endParaRPr lang="en-US" dirty="0"/>
          </a:p>
        </p:txBody>
      </p:sp>
      <p:pic>
        <p:nvPicPr>
          <p:cNvPr id="5" name="Content Placeholder 4"/>
          <p:cNvPicPr>
            <a:picLocks noGrp="1" noChangeAspect="1"/>
          </p:cNvPicPr>
          <p:nvPr>
            <p:ph sz="half" idx="1"/>
          </p:nvPr>
        </p:nvPicPr>
        <p:blipFill>
          <a:blip r:embed="rId2" cstate="email">
            <a:extLst>
              <a:ext uri="{28A0092B-C50C-407E-A947-70E740481C1C}">
                <a14:useLocalDpi xmlns:a14="http://schemas.microsoft.com/office/drawing/2010/main"/>
              </a:ext>
            </a:extLst>
          </a:blip>
          <a:stretch>
            <a:fillRect/>
          </a:stretch>
        </p:blipFill>
        <p:spPr>
          <a:xfrm>
            <a:off x="-707529" y="1690688"/>
            <a:ext cx="6727329" cy="3757790"/>
          </a:xfrm>
          <a:prstGeom prst="rect">
            <a:avLst/>
          </a:prstGeom>
        </p:spPr>
      </p:pic>
      <p:sp>
        <p:nvSpPr>
          <p:cNvPr id="3" name="Content Placeholder 2">
            <a:extLst>
              <a:ext uri="{FF2B5EF4-FFF2-40B4-BE49-F238E27FC236}">
                <a16:creationId xmlns:a16="http://schemas.microsoft.com/office/drawing/2014/main" id="{26B8CA8C-0109-4EC0-B8F9-9744619508AF}"/>
              </a:ext>
            </a:extLst>
          </p:cNvPr>
          <p:cNvSpPr>
            <a:spLocks noGrp="1"/>
          </p:cNvSpPr>
          <p:nvPr>
            <p:ph sz="half" idx="2"/>
          </p:nvPr>
        </p:nvSpPr>
        <p:spPr>
          <a:xfrm>
            <a:off x="6172200" y="1825625"/>
            <a:ext cx="5181600" cy="4155865"/>
          </a:xfrm>
        </p:spPr>
        <p:txBody>
          <a:bodyPr>
            <a:normAutofit fontScale="85000" lnSpcReduction="20000"/>
          </a:bodyPr>
          <a:lstStyle/>
          <a:p>
            <a:r>
              <a:rPr lang="en-HK" dirty="0"/>
              <a:t>No agreed upon definition</a:t>
            </a:r>
          </a:p>
          <a:p>
            <a:r>
              <a:rPr lang="en-US" dirty="0"/>
              <a:t>No single truth underlying tourism enquiry and as such, the field must be explored from various perspectives</a:t>
            </a:r>
          </a:p>
          <a:p>
            <a:r>
              <a:rPr lang="en-US" dirty="0"/>
              <a:t>No single discipline can accommodate, treat or understand tourism</a:t>
            </a:r>
            <a:endParaRPr lang="en-HK" dirty="0"/>
          </a:p>
          <a:p>
            <a:r>
              <a:rPr lang="en-US" dirty="0"/>
              <a:t>Grew historically in a fragmented and disjointed manner driven by different disciplinary perspectives, institutional and political agendas and journals with different foci</a:t>
            </a:r>
          </a:p>
          <a:p>
            <a:r>
              <a:rPr lang="en-HK" dirty="0"/>
              <a:t>Varied backgrounds of academics</a:t>
            </a:r>
            <a:endParaRPr lang="en-US" dirty="0"/>
          </a:p>
          <a:p>
            <a:pPr marL="0" indent="0">
              <a:buNone/>
            </a:pPr>
            <a:endParaRPr lang="en-HK" dirty="0"/>
          </a:p>
        </p:txBody>
      </p:sp>
      <p:sp>
        <p:nvSpPr>
          <p:cNvPr id="4" name="Footer Placeholder 3"/>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
        <p:nvSpPr>
          <p:cNvPr id="6" name="TextBox 5"/>
          <p:cNvSpPr txBox="1"/>
          <p:nvPr/>
        </p:nvSpPr>
        <p:spPr>
          <a:xfrm>
            <a:off x="1396018" y="5625414"/>
            <a:ext cx="2393576" cy="276999"/>
          </a:xfrm>
          <a:prstGeom prst="rect">
            <a:avLst/>
          </a:prstGeom>
          <a:noFill/>
        </p:spPr>
        <p:txBody>
          <a:bodyPr wrap="square" rtlCol="0">
            <a:spAutoFit/>
          </a:bodyPr>
          <a:lstStyle/>
          <a:p>
            <a:r>
              <a:rPr lang="en-HK" sz="1200" dirty="0"/>
              <a:t>Source: Chang et al 2011</a:t>
            </a:r>
            <a:endParaRPr lang="en-US" sz="1200" dirty="0"/>
          </a:p>
        </p:txBody>
      </p:sp>
    </p:spTree>
    <p:extLst>
      <p:ext uri="{BB962C8B-B14F-4D97-AF65-F5344CB8AC3E}">
        <p14:creationId xmlns:p14="http://schemas.microsoft.com/office/powerpoint/2010/main" val="2026714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F3E76-6F6A-4F7E-8688-CB87B99D7B55}"/>
              </a:ext>
            </a:extLst>
          </p:cNvPr>
          <p:cNvSpPr>
            <a:spLocks noGrp="1"/>
          </p:cNvSpPr>
          <p:nvPr>
            <p:ph type="title"/>
          </p:nvPr>
        </p:nvSpPr>
        <p:spPr/>
        <p:txBody>
          <a:bodyPr/>
          <a:lstStyle/>
          <a:p>
            <a:r>
              <a:rPr lang="en-HK" dirty="0"/>
              <a:t>Prof Brian King talks about tourism as an integrated field of study</a:t>
            </a:r>
          </a:p>
        </p:txBody>
      </p:sp>
      <p:sp>
        <p:nvSpPr>
          <p:cNvPr id="3" name="Content Placeholder 2">
            <a:extLst>
              <a:ext uri="{FF2B5EF4-FFF2-40B4-BE49-F238E27FC236}">
                <a16:creationId xmlns:a16="http://schemas.microsoft.com/office/drawing/2014/main" id="{59329ADA-15BB-4CCE-94FC-BDA360A80D15}"/>
              </a:ext>
            </a:extLst>
          </p:cNvPr>
          <p:cNvSpPr>
            <a:spLocks noGrp="1"/>
          </p:cNvSpPr>
          <p:nvPr>
            <p:ph idx="1"/>
          </p:nvPr>
        </p:nvSpPr>
        <p:spPr>
          <a:xfrm>
            <a:off x="838200" y="2899809"/>
            <a:ext cx="10515600" cy="3277153"/>
          </a:xfrm>
        </p:spPr>
        <p:txBody>
          <a:bodyPr/>
          <a:lstStyle/>
          <a:p>
            <a:pPr marL="0" indent="0" algn="ctr">
              <a:buNone/>
            </a:pPr>
            <a:r>
              <a:rPr lang="en-HK"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https://www.youtube.com/watch?v=6GALzqmMmfA</a:t>
            </a:r>
            <a:endParaRPr lang="en-HK" dirty="0"/>
          </a:p>
        </p:txBody>
      </p:sp>
      <p:sp>
        <p:nvSpPr>
          <p:cNvPr id="4" name="Footer Placeholder 3">
            <a:extLst>
              <a:ext uri="{FF2B5EF4-FFF2-40B4-BE49-F238E27FC236}">
                <a16:creationId xmlns:a16="http://schemas.microsoft.com/office/drawing/2014/main" id="{2B1DDA2B-E955-4E3C-83CF-C93EB34170B1}"/>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661381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HK" dirty="0"/>
              <a:t>Its diverse nature leads to a cautionary approach</a:t>
            </a:r>
            <a:endParaRPr lang="en-US" dirty="0"/>
          </a:p>
        </p:txBody>
      </p:sp>
      <p:sp>
        <p:nvSpPr>
          <p:cNvPr id="3" name="Content Placeholder 2"/>
          <p:cNvSpPr>
            <a:spLocks noGrp="1"/>
          </p:cNvSpPr>
          <p:nvPr>
            <p:ph idx="1"/>
          </p:nvPr>
        </p:nvSpPr>
        <p:spPr/>
        <p:txBody>
          <a:bodyPr>
            <a:normAutofit fontScale="92500" lnSpcReduction="20000"/>
          </a:bodyPr>
          <a:lstStyle/>
          <a:p>
            <a:r>
              <a:rPr lang="en-US" dirty="0"/>
              <a:t>Each discipline:</a:t>
            </a:r>
          </a:p>
          <a:p>
            <a:pPr lvl="1"/>
            <a:r>
              <a:rPr lang="en-US" dirty="0"/>
              <a:t>staked a claim to certain areas of enquiry </a:t>
            </a:r>
          </a:p>
          <a:p>
            <a:pPr lvl="1"/>
            <a:r>
              <a:rPr lang="en-US" dirty="0"/>
              <a:t>conceptualised them, examined them within their disciplinary bounds</a:t>
            </a:r>
          </a:p>
          <a:p>
            <a:pPr lvl="1"/>
            <a:r>
              <a:rPr lang="en-US" dirty="0"/>
              <a:t>constrained research from within that discipline’s knowledge force field </a:t>
            </a:r>
          </a:p>
          <a:p>
            <a:endParaRPr lang="en-US" dirty="0"/>
          </a:p>
          <a:p>
            <a:r>
              <a:rPr lang="en-US" dirty="0"/>
              <a:t>The end result:</a:t>
            </a:r>
          </a:p>
          <a:p>
            <a:pPr lvl="1"/>
            <a:r>
              <a:rPr lang="en-US" dirty="0"/>
              <a:t>tourism studies lacks a common language under which objects are defined and explored </a:t>
            </a:r>
          </a:p>
          <a:p>
            <a:pPr lvl="1"/>
            <a:r>
              <a:rPr lang="en-US" dirty="0"/>
              <a:t>same terms are used to connote different ideas, while different terms are used to refer to the same thing </a:t>
            </a:r>
          </a:p>
          <a:p>
            <a:pPr lvl="1"/>
            <a:r>
              <a:rPr lang="en-US" dirty="0"/>
              <a:t>definitions are often conflated </a:t>
            </a:r>
          </a:p>
          <a:p>
            <a:pPr lvl="1"/>
            <a:r>
              <a:rPr lang="en-US" dirty="0"/>
              <a:t>the field remains beset by many ontological, epistemological and methodological shortcomings</a:t>
            </a:r>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683242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HK" dirty="0"/>
              <a:t>Many myths drive tourism</a:t>
            </a:r>
            <a:endParaRPr lang="en-US" dirty="0"/>
          </a:p>
        </p:txBody>
      </p:sp>
      <p:sp>
        <p:nvSpPr>
          <p:cNvPr id="3" name="Content Placeholder 2"/>
          <p:cNvSpPr>
            <a:spLocks noGrp="1"/>
          </p:cNvSpPr>
          <p:nvPr>
            <p:ph idx="1"/>
          </p:nvPr>
        </p:nvSpPr>
        <p:spPr>
          <a:xfrm>
            <a:off x="838200" y="1515035"/>
            <a:ext cx="10515600" cy="4661928"/>
          </a:xfrm>
        </p:spPr>
        <p:txBody>
          <a:bodyPr>
            <a:normAutofit fontScale="92500" lnSpcReduction="20000"/>
          </a:bodyPr>
          <a:lstStyle/>
          <a:p>
            <a:pPr lvl="0"/>
            <a:r>
              <a:rPr lang="en-US" dirty="0"/>
              <a:t>Myths:</a:t>
            </a:r>
          </a:p>
          <a:p>
            <a:pPr lvl="1"/>
            <a:r>
              <a:rPr lang="en-US" dirty="0"/>
              <a:t>Demonstrably false beliefs that are accepted as truths</a:t>
            </a:r>
          </a:p>
          <a:p>
            <a:pPr lvl="1"/>
            <a:r>
              <a:rPr lang="en-US" dirty="0"/>
              <a:t>Have symbolic or metaphorical value that is greater than their absolute truth</a:t>
            </a:r>
          </a:p>
          <a:p>
            <a:pPr lvl="1"/>
            <a:r>
              <a:rPr lang="en-US" dirty="0"/>
              <a:t>Set one field apart from another  </a:t>
            </a:r>
          </a:p>
          <a:p>
            <a:pPr lvl="1"/>
            <a:r>
              <a:rPr lang="en-US" dirty="0"/>
              <a:t>Legitimise a field of study</a:t>
            </a:r>
          </a:p>
          <a:p>
            <a:pPr marL="457200" lvl="1" indent="0">
              <a:buNone/>
            </a:pPr>
            <a:endParaRPr lang="en-US" dirty="0"/>
          </a:p>
          <a:p>
            <a:r>
              <a:rPr lang="en-US" dirty="0"/>
              <a:t>Causes:</a:t>
            </a:r>
          </a:p>
          <a:p>
            <a:pPr lvl="1"/>
            <a:r>
              <a:rPr lang="en-US" dirty="0"/>
              <a:t>The origins of a discipline, where the work by many early scholars remains dominant</a:t>
            </a:r>
          </a:p>
          <a:p>
            <a:pPr lvl="1"/>
            <a:r>
              <a:rPr lang="en-US" dirty="0"/>
              <a:t>Inertia</a:t>
            </a:r>
          </a:p>
          <a:p>
            <a:pPr lvl="1"/>
            <a:r>
              <a:rPr lang="en-US" dirty="0"/>
              <a:t>Entrenchment by the peer review process and doctoral student training</a:t>
            </a:r>
          </a:p>
          <a:p>
            <a:pPr lvl="1"/>
            <a:r>
              <a:rPr lang="en-US" dirty="0"/>
              <a:t>Self fulfilling prophecy research, where the assumption is that there is something out there and research sets out to prove the assumption</a:t>
            </a:r>
          </a:p>
          <a:p>
            <a:pPr lvl="1"/>
            <a:r>
              <a:rPr lang="en-GB" dirty="0"/>
              <a:t>Fallacy of misplaced rationalism</a:t>
            </a:r>
          </a:p>
          <a:p>
            <a:pPr lvl="1"/>
            <a:r>
              <a:rPr lang="en-GB" dirty="0"/>
              <a:t>False attribution of cause and effect without considering other causal agents</a:t>
            </a:r>
            <a:endParaRPr lang="en-US" dirty="0"/>
          </a:p>
          <a:p>
            <a:endParaRPr lang="en-US" dirty="0"/>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042405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HK" dirty="0"/>
              <a:t>Examples of tourism myths</a:t>
            </a:r>
            <a:endParaRPr lang="en-US" dirty="0"/>
          </a:p>
        </p:txBody>
      </p:sp>
      <p:graphicFrame>
        <p:nvGraphicFramePr>
          <p:cNvPr id="5" name="Content Placeholder 4"/>
          <p:cNvGraphicFramePr>
            <a:graphicFrameLocks noGrp="1"/>
          </p:cNvGraphicFramePr>
          <p:nvPr>
            <p:ph idx="1"/>
          </p:nvPr>
        </p:nvGraphicFramePr>
        <p:xfrm>
          <a:off x="770965" y="1362634"/>
          <a:ext cx="9834281" cy="4814048"/>
        </p:xfrm>
        <a:graphic>
          <a:graphicData uri="http://schemas.openxmlformats.org/drawingml/2006/table">
            <a:tbl>
              <a:tblPr firstRow="1" firstCol="1" bandRow="1">
                <a:tableStyleId>{5C22544A-7EE6-4342-B048-85BDC9FD1C3A}</a:tableStyleId>
              </a:tblPr>
              <a:tblGrid>
                <a:gridCol w="2453166">
                  <a:extLst>
                    <a:ext uri="{9D8B030D-6E8A-4147-A177-3AD203B41FA5}">
                      <a16:colId xmlns:a16="http://schemas.microsoft.com/office/drawing/2014/main" val="2020668359"/>
                    </a:ext>
                  </a:extLst>
                </a:gridCol>
                <a:gridCol w="7381115">
                  <a:extLst>
                    <a:ext uri="{9D8B030D-6E8A-4147-A177-3AD203B41FA5}">
                      <a16:colId xmlns:a16="http://schemas.microsoft.com/office/drawing/2014/main" val="4034963236"/>
                    </a:ext>
                  </a:extLst>
                </a:gridCol>
              </a:tblGrid>
              <a:tr h="312745">
                <a:tc>
                  <a:txBody>
                    <a:bodyPr/>
                    <a:lstStyle/>
                    <a:p>
                      <a:pPr marL="91440" marR="91440" algn="ctr">
                        <a:lnSpc>
                          <a:spcPct val="100000"/>
                        </a:lnSpc>
                        <a:spcAft>
                          <a:spcPts val="0"/>
                        </a:spcAft>
                      </a:pPr>
                      <a:r>
                        <a:rPr lang="en-US" sz="2000" dirty="0">
                          <a:effectLst/>
                        </a:rPr>
                        <a:t>Type of Myth</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04" marR="34904" marT="0" marB="0"/>
                </a:tc>
                <a:tc>
                  <a:txBody>
                    <a:bodyPr/>
                    <a:lstStyle/>
                    <a:p>
                      <a:pPr marL="91440" marR="91440" algn="ctr">
                        <a:lnSpc>
                          <a:spcPct val="100000"/>
                        </a:lnSpc>
                        <a:spcAft>
                          <a:spcPts val="0"/>
                        </a:spcAft>
                      </a:pPr>
                      <a:r>
                        <a:rPr lang="en-US" sz="2000" dirty="0">
                          <a:effectLst/>
                        </a:rPr>
                        <a:t>Examples</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04" marR="34904" marT="0" marB="0"/>
                </a:tc>
                <a:extLst>
                  <a:ext uri="{0D108BD9-81ED-4DB2-BD59-A6C34878D82A}">
                    <a16:rowId xmlns:a16="http://schemas.microsoft.com/office/drawing/2014/main" val="1555308206"/>
                  </a:ext>
                </a:extLst>
              </a:tr>
              <a:tr h="625491">
                <a:tc>
                  <a:txBody>
                    <a:bodyPr/>
                    <a:lstStyle/>
                    <a:p>
                      <a:pPr marL="91440" marR="91440">
                        <a:lnSpc>
                          <a:spcPct val="100000"/>
                        </a:lnSpc>
                        <a:spcAft>
                          <a:spcPts val="0"/>
                        </a:spcAft>
                      </a:pPr>
                      <a:r>
                        <a:rPr lang="en-US" sz="2000" dirty="0">
                          <a:effectLst/>
                        </a:rPr>
                        <a:t>Self Interest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04" marR="34904" marT="0" marB="0"/>
                </a:tc>
                <a:tc>
                  <a:txBody>
                    <a:bodyPr/>
                    <a:lstStyle/>
                    <a:p>
                      <a:pPr marL="342900" lvl="0" indent="-342900">
                        <a:lnSpc>
                          <a:spcPct val="100000"/>
                        </a:lnSpc>
                        <a:spcAft>
                          <a:spcPts val="0"/>
                        </a:spcAft>
                        <a:buFont typeface="Symbol" panose="05050102010706020507" pitchFamily="18" charset="2"/>
                        <a:buChar char=""/>
                      </a:pPr>
                      <a:r>
                        <a:rPr lang="en-GB" sz="2000" dirty="0">
                          <a:effectLst/>
                        </a:rPr>
                        <a:t>Tourism is the world’s largest industry</a:t>
                      </a:r>
                      <a:endParaRPr lang="en-US" sz="2000" dirty="0">
                        <a:effectLst/>
                      </a:endParaRPr>
                    </a:p>
                    <a:p>
                      <a:pPr marL="342900" lvl="0" indent="-342900">
                        <a:lnSpc>
                          <a:spcPct val="100000"/>
                        </a:lnSpc>
                        <a:spcAft>
                          <a:spcPts val="0"/>
                        </a:spcAft>
                        <a:buFont typeface="Symbol" panose="05050102010706020507" pitchFamily="18" charset="2"/>
                        <a:buChar char=""/>
                      </a:pPr>
                      <a:r>
                        <a:rPr lang="en-GB" sz="2000" dirty="0">
                          <a:effectLst/>
                        </a:rPr>
                        <a:t>Tourism is an industry</a:t>
                      </a:r>
                      <a:endParaRPr lang="en-US" sz="2000" dirty="0">
                        <a:effectLst/>
                      </a:endParaRPr>
                    </a:p>
                  </a:txBody>
                  <a:tcPr marL="34904" marR="34904" marT="0" marB="0"/>
                </a:tc>
                <a:extLst>
                  <a:ext uri="{0D108BD9-81ED-4DB2-BD59-A6C34878D82A}">
                    <a16:rowId xmlns:a16="http://schemas.microsoft.com/office/drawing/2014/main" val="1998978845"/>
                  </a:ext>
                </a:extLst>
              </a:tr>
              <a:tr h="684377">
                <a:tc>
                  <a:txBody>
                    <a:bodyPr/>
                    <a:lstStyle/>
                    <a:p>
                      <a:pPr marL="91440" marR="91440">
                        <a:lnSpc>
                          <a:spcPct val="100000"/>
                        </a:lnSpc>
                        <a:spcAft>
                          <a:spcPts val="0"/>
                        </a:spcAft>
                      </a:pPr>
                      <a:r>
                        <a:rPr lang="en-US" sz="2000" dirty="0">
                          <a:effectLst/>
                        </a:rPr>
                        <a:t>Negative Foundation</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04" marR="34904" marT="0" marB="0"/>
                </a:tc>
                <a:tc>
                  <a:txBody>
                    <a:bodyPr/>
                    <a:lstStyle/>
                    <a:p>
                      <a:pPr marL="342900" lvl="0" indent="-342900">
                        <a:lnSpc>
                          <a:spcPct val="100000"/>
                        </a:lnSpc>
                        <a:spcAft>
                          <a:spcPts val="0"/>
                        </a:spcAft>
                        <a:buFont typeface="Symbol" panose="05050102010706020507" pitchFamily="18" charset="2"/>
                        <a:buChar char=""/>
                      </a:pPr>
                      <a:r>
                        <a:rPr lang="en-GB" sz="2000" dirty="0">
                          <a:effectLst/>
                        </a:rPr>
                        <a:t>Tourism destroys tourism</a:t>
                      </a:r>
                      <a:endParaRPr lang="en-US" sz="2000" dirty="0">
                        <a:effectLst/>
                      </a:endParaRPr>
                    </a:p>
                    <a:p>
                      <a:pPr marL="342900" lvl="0" indent="-342900">
                        <a:lnSpc>
                          <a:spcPct val="100000"/>
                        </a:lnSpc>
                        <a:spcAft>
                          <a:spcPts val="0"/>
                        </a:spcAft>
                        <a:buFont typeface="Symbol" panose="05050102010706020507" pitchFamily="18" charset="2"/>
                        <a:buChar char=""/>
                      </a:pPr>
                      <a:r>
                        <a:rPr lang="en-GB" sz="2000" dirty="0">
                          <a:effectLst/>
                        </a:rPr>
                        <a:t>Tourism perpetuates colonialism / tourism is neo-colonialism</a:t>
                      </a:r>
                      <a:endParaRPr lang="en-US" sz="2000" dirty="0">
                        <a:effectLst/>
                      </a:endParaRPr>
                    </a:p>
                  </a:txBody>
                  <a:tcPr marL="34904" marR="34904" marT="0" marB="0"/>
                </a:tc>
                <a:extLst>
                  <a:ext uri="{0D108BD9-81ED-4DB2-BD59-A6C34878D82A}">
                    <a16:rowId xmlns:a16="http://schemas.microsoft.com/office/drawing/2014/main" val="2428278700"/>
                  </a:ext>
                </a:extLst>
              </a:tr>
              <a:tr h="938236">
                <a:tc>
                  <a:txBody>
                    <a:bodyPr/>
                    <a:lstStyle/>
                    <a:p>
                      <a:pPr marL="91440" marR="91440">
                        <a:lnSpc>
                          <a:spcPct val="100000"/>
                        </a:lnSpc>
                        <a:spcAft>
                          <a:spcPts val="0"/>
                        </a:spcAft>
                      </a:pPr>
                      <a:r>
                        <a:rPr lang="en-US" sz="2000" dirty="0">
                          <a:effectLst/>
                        </a:rPr>
                        <a:t>Reactive Positive Stakeholder</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04" marR="34904" marT="0" marB="0"/>
                </a:tc>
                <a:tc>
                  <a:txBody>
                    <a:bodyPr/>
                    <a:lstStyle/>
                    <a:p>
                      <a:pPr marL="342900" lvl="0" indent="-342900">
                        <a:lnSpc>
                          <a:spcPct val="100000"/>
                        </a:lnSpc>
                        <a:spcAft>
                          <a:spcPts val="0"/>
                        </a:spcAft>
                        <a:buFont typeface="Symbol" panose="05050102010706020507" pitchFamily="18" charset="2"/>
                        <a:buChar char=""/>
                      </a:pPr>
                      <a:r>
                        <a:rPr lang="en-GB" sz="2000" dirty="0">
                          <a:effectLst/>
                        </a:rPr>
                        <a:t>Tourism is a path to economic independence</a:t>
                      </a:r>
                      <a:endParaRPr lang="en-US" sz="2000" dirty="0">
                        <a:effectLst/>
                      </a:endParaRPr>
                    </a:p>
                    <a:p>
                      <a:pPr marL="342900" lvl="0" indent="-342900">
                        <a:lnSpc>
                          <a:spcPct val="100000"/>
                        </a:lnSpc>
                        <a:spcAft>
                          <a:spcPts val="0"/>
                        </a:spcAft>
                        <a:buFont typeface="Symbol" panose="05050102010706020507" pitchFamily="18" charset="2"/>
                        <a:buChar char=""/>
                      </a:pPr>
                      <a:r>
                        <a:rPr lang="en-GB" sz="2000" dirty="0">
                          <a:effectLst/>
                        </a:rPr>
                        <a:t>Tourism revitalizes culture</a:t>
                      </a:r>
                      <a:endParaRPr lang="en-US" sz="2000" dirty="0">
                        <a:effectLst/>
                      </a:endParaRPr>
                    </a:p>
                    <a:p>
                      <a:pPr marL="342900" lvl="0" indent="-342900">
                        <a:lnSpc>
                          <a:spcPct val="100000"/>
                        </a:lnSpc>
                        <a:spcAft>
                          <a:spcPts val="0"/>
                        </a:spcAft>
                        <a:buFont typeface="Symbol" panose="05050102010706020507" pitchFamily="18" charset="2"/>
                        <a:buChar char=""/>
                      </a:pPr>
                      <a:r>
                        <a:rPr lang="en-GB" sz="2000" dirty="0">
                          <a:effectLst/>
                        </a:rPr>
                        <a:t>People damage the environment, not tourism</a:t>
                      </a:r>
                      <a:endParaRPr lang="en-US" sz="2000" dirty="0">
                        <a:effectLst/>
                        <a:latin typeface="Times New Roman" panose="02020603050405020304" pitchFamily="18" charset="0"/>
                        <a:ea typeface="PMingLiU"/>
                        <a:cs typeface="Times New Roman" panose="02020603050405020304" pitchFamily="18" charset="0"/>
                      </a:endParaRPr>
                    </a:p>
                  </a:txBody>
                  <a:tcPr marL="34904" marR="34904" marT="0" marB="0"/>
                </a:tc>
                <a:extLst>
                  <a:ext uri="{0D108BD9-81ED-4DB2-BD59-A6C34878D82A}">
                    <a16:rowId xmlns:a16="http://schemas.microsoft.com/office/drawing/2014/main" val="3578653684"/>
                  </a:ext>
                </a:extLst>
              </a:tr>
              <a:tr h="935388">
                <a:tc>
                  <a:txBody>
                    <a:bodyPr/>
                    <a:lstStyle/>
                    <a:p>
                      <a:pPr marL="91440" marR="91440">
                        <a:lnSpc>
                          <a:spcPct val="100000"/>
                        </a:lnSpc>
                        <a:spcAft>
                          <a:spcPts val="0"/>
                        </a:spcAft>
                      </a:pPr>
                      <a:r>
                        <a:rPr lang="en-US" sz="2000" dirty="0">
                          <a:effectLst/>
                        </a:rPr>
                        <a:t>Convergent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04" marR="34904" marT="0" marB="0"/>
                </a:tc>
                <a:tc>
                  <a:txBody>
                    <a:bodyPr/>
                    <a:lstStyle/>
                    <a:p>
                      <a:pPr marL="342900" lvl="0" indent="-342900">
                        <a:lnSpc>
                          <a:spcPct val="100000"/>
                        </a:lnSpc>
                        <a:spcAft>
                          <a:spcPts val="0"/>
                        </a:spcAft>
                        <a:buFont typeface="Symbol" panose="05050102010706020507" pitchFamily="18" charset="2"/>
                        <a:buChar char=""/>
                      </a:pPr>
                      <a:r>
                        <a:rPr lang="en-GB" sz="2000" dirty="0">
                          <a:effectLst/>
                        </a:rPr>
                        <a:t>Size, importance and differences of ecotourism/ecotourists and other forms of alternative tourism/tourists </a:t>
                      </a:r>
                      <a:endParaRPr lang="en-US" sz="2000" dirty="0">
                        <a:effectLst/>
                      </a:endParaRPr>
                    </a:p>
                    <a:p>
                      <a:pPr marL="342900" lvl="0" indent="-342900">
                        <a:lnSpc>
                          <a:spcPct val="100000"/>
                        </a:lnSpc>
                        <a:spcAft>
                          <a:spcPts val="0"/>
                        </a:spcAft>
                        <a:buFont typeface="Symbol" panose="05050102010706020507" pitchFamily="18" charset="2"/>
                        <a:buChar char=""/>
                      </a:pPr>
                      <a:r>
                        <a:rPr lang="en-GB" sz="2000" dirty="0">
                          <a:effectLst/>
                        </a:rPr>
                        <a:t>A traveller is better than a tourist</a:t>
                      </a:r>
                      <a:endParaRPr lang="en-US" sz="2000" dirty="0">
                        <a:effectLst/>
                        <a:latin typeface="Times New Roman" panose="02020603050405020304" pitchFamily="18" charset="0"/>
                        <a:ea typeface="PMingLiU"/>
                        <a:cs typeface="Times New Roman" panose="02020603050405020304" pitchFamily="18" charset="0"/>
                      </a:endParaRPr>
                    </a:p>
                  </a:txBody>
                  <a:tcPr marL="34904" marR="34904" marT="0" marB="0"/>
                </a:tc>
                <a:extLst>
                  <a:ext uri="{0D108BD9-81ED-4DB2-BD59-A6C34878D82A}">
                    <a16:rowId xmlns:a16="http://schemas.microsoft.com/office/drawing/2014/main" val="1678034572"/>
                  </a:ext>
                </a:extLst>
              </a:tr>
              <a:tr h="699247">
                <a:tc>
                  <a:txBody>
                    <a:bodyPr/>
                    <a:lstStyle/>
                    <a:p>
                      <a:pPr marL="91440" marR="91440">
                        <a:lnSpc>
                          <a:spcPct val="100000"/>
                        </a:lnSpc>
                        <a:spcAft>
                          <a:spcPts val="0"/>
                        </a:spcAft>
                      </a:pPr>
                      <a:r>
                        <a:rPr lang="en-US" sz="2000" dirty="0">
                          <a:effectLst/>
                        </a:rPr>
                        <a:t>Too Good Not To Be True</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04" marR="34904" marT="0" marB="0"/>
                </a:tc>
                <a:tc>
                  <a:txBody>
                    <a:bodyPr/>
                    <a:lstStyle/>
                    <a:p>
                      <a:pPr marL="342900" lvl="0" indent="-342900">
                        <a:lnSpc>
                          <a:spcPct val="100000"/>
                        </a:lnSpc>
                        <a:spcAft>
                          <a:spcPts val="0"/>
                        </a:spcAft>
                        <a:buFont typeface="Symbol" panose="05050102010706020507" pitchFamily="18" charset="2"/>
                        <a:buChar char=""/>
                      </a:pPr>
                      <a:r>
                        <a:rPr lang="en-GB" sz="2000" dirty="0">
                          <a:effectLst/>
                        </a:rPr>
                        <a:t>Special interest tourism as the new mainstream</a:t>
                      </a:r>
                      <a:endParaRPr lang="en-US" sz="2000" dirty="0">
                        <a:effectLst/>
                      </a:endParaRPr>
                    </a:p>
                    <a:p>
                      <a:pPr marL="342900" lvl="0" indent="-342900">
                        <a:lnSpc>
                          <a:spcPct val="100000"/>
                        </a:lnSpc>
                        <a:spcAft>
                          <a:spcPts val="0"/>
                        </a:spcAft>
                        <a:buFont typeface="Symbol" panose="05050102010706020507" pitchFamily="18" charset="2"/>
                        <a:buChar char=""/>
                      </a:pPr>
                      <a:r>
                        <a:rPr lang="en-GB" sz="2000" dirty="0">
                          <a:effectLst/>
                        </a:rPr>
                        <a:t>Tourism and peace</a:t>
                      </a:r>
                      <a:endParaRPr lang="en-US" sz="2000" dirty="0">
                        <a:effectLst/>
                      </a:endParaRPr>
                    </a:p>
                  </a:txBody>
                  <a:tcPr marL="34904" marR="34904" marT="0" marB="0"/>
                </a:tc>
                <a:extLst>
                  <a:ext uri="{0D108BD9-81ED-4DB2-BD59-A6C34878D82A}">
                    <a16:rowId xmlns:a16="http://schemas.microsoft.com/office/drawing/2014/main" val="1129697557"/>
                  </a:ext>
                </a:extLst>
              </a:tr>
              <a:tr h="618564">
                <a:tc>
                  <a:txBody>
                    <a:bodyPr/>
                    <a:lstStyle/>
                    <a:p>
                      <a:pPr marL="91440" marR="91440">
                        <a:lnSpc>
                          <a:spcPct val="100000"/>
                        </a:lnSpc>
                        <a:spcAft>
                          <a:spcPts val="0"/>
                        </a:spcAft>
                      </a:pPr>
                      <a:r>
                        <a:rPr lang="en-US" sz="2000" dirty="0">
                          <a:effectLst/>
                        </a:rPr>
                        <a:t>Inherited</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4904" marR="34904" marT="0" marB="0"/>
                </a:tc>
                <a:tc>
                  <a:txBody>
                    <a:bodyPr/>
                    <a:lstStyle/>
                    <a:p>
                      <a:pPr marL="342900" lvl="0" indent="-342900">
                        <a:lnSpc>
                          <a:spcPct val="100000"/>
                        </a:lnSpc>
                        <a:spcAft>
                          <a:spcPts val="0"/>
                        </a:spcAft>
                        <a:buFont typeface="Symbol" panose="05050102010706020507" pitchFamily="18" charset="2"/>
                        <a:buChar char=""/>
                      </a:pPr>
                      <a:r>
                        <a:rPr lang="en-GB" sz="2000" dirty="0">
                          <a:effectLst/>
                        </a:rPr>
                        <a:t>Relationship between satisfaction, loyalty, intent to return and actual repeat visitation rates</a:t>
                      </a:r>
                      <a:endParaRPr lang="en-US" sz="2000" dirty="0">
                        <a:effectLst/>
                      </a:endParaRPr>
                    </a:p>
                  </a:txBody>
                  <a:tcPr marL="34904" marR="34904" marT="0" marB="0"/>
                </a:tc>
                <a:extLst>
                  <a:ext uri="{0D108BD9-81ED-4DB2-BD59-A6C34878D82A}">
                    <a16:rowId xmlns:a16="http://schemas.microsoft.com/office/drawing/2014/main" val="3065946385"/>
                  </a:ext>
                </a:extLst>
              </a:tr>
            </a:tbl>
          </a:graphicData>
        </a:graphic>
      </p:graphicFrame>
      <p:sp>
        <p:nvSpPr>
          <p:cNvPr id="4" name="Footer Placeholder 3"/>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5379731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1427</Words>
  <Application>Microsoft Office PowerPoint</Application>
  <PresentationFormat>Widescreen</PresentationFormat>
  <Paragraphs>182</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Symbol</vt:lpstr>
      <vt:lpstr>Times New Roman</vt:lpstr>
      <vt:lpstr>Office Theme</vt:lpstr>
      <vt:lpstr>PowerPoint Presentation</vt:lpstr>
      <vt:lpstr>Learning Objectives</vt:lpstr>
      <vt:lpstr>Gap between reality and ‘truth’ Forcefield of knowledge</vt:lpstr>
      <vt:lpstr>Tribe’s five elements of the force field</vt:lpstr>
      <vt:lpstr>Tourism as an interdiscipline</vt:lpstr>
      <vt:lpstr>Prof Brian King talks about tourism as an integrated field of study</vt:lpstr>
      <vt:lpstr>Its diverse nature leads to a cautionary approach</vt:lpstr>
      <vt:lpstr>Many myths drive tourism</vt:lpstr>
      <vt:lpstr>Examples of tourism myths</vt:lpstr>
      <vt:lpstr>Prof Frederic Dimanche talks about the importance of meaningful research in tourism</vt:lpstr>
      <vt:lpstr>Defining tourism – why definitions are important</vt:lpstr>
      <vt:lpstr>Tourism is hard to define</vt:lpstr>
      <vt:lpstr>Start at the beginning</vt:lpstr>
      <vt:lpstr>Two main types of definitions</vt:lpstr>
      <vt:lpstr>Need to consider both heuristic and technical definitions</vt:lpstr>
      <vt:lpstr>Fundamentals of tourism (Netto 2009)</vt:lpstr>
      <vt:lpstr>Pleasure tourism as an extreme for of leisure</vt:lpstr>
      <vt:lpstr>Main difference between tourism and leisure/recreation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Sally North</cp:lastModifiedBy>
  <cp:revision>1</cp:revision>
  <dcterms:created xsi:type="dcterms:W3CDTF">2021-09-07T15:54:46Z</dcterms:created>
  <dcterms:modified xsi:type="dcterms:W3CDTF">2021-09-07T15:55:08Z</dcterms:modified>
</cp:coreProperties>
</file>